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1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1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27887" y="2766060"/>
            <a:ext cx="7886700" cy="1325880"/>
          </a:xfrm>
          <a:custGeom>
            <a:avLst/>
            <a:gdLst/>
            <a:ahLst/>
            <a:cxnLst/>
            <a:rect l="l" t="t" r="r" b="b"/>
            <a:pathLst>
              <a:path w="7886700" h="1325879">
                <a:moveTo>
                  <a:pt x="7886700" y="0"/>
                </a:moveTo>
                <a:lnTo>
                  <a:pt x="0" y="0"/>
                </a:lnTo>
                <a:lnTo>
                  <a:pt x="0" y="1325880"/>
                </a:lnTo>
                <a:lnTo>
                  <a:pt x="7886700" y="1325880"/>
                </a:lnTo>
                <a:lnTo>
                  <a:pt x="7886700" y="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1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23441" y="2672283"/>
            <a:ext cx="5897117" cy="1260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1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7542" y="1790445"/>
            <a:ext cx="7728915" cy="4143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lideshare.net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7031" y="316991"/>
            <a:ext cx="7781925" cy="143256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148590" rIns="0" bIns="0" rtlCol="0">
            <a:spAutoFit/>
          </a:bodyPr>
          <a:lstStyle/>
          <a:p>
            <a:pPr marL="2779395" marR="559435" indent="-2209165">
              <a:lnSpc>
                <a:spcPts val="4750"/>
              </a:lnSpc>
              <a:spcBef>
                <a:spcPts val="1170"/>
              </a:spcBef>
            </a:pPr>
            <a:r>
              <a:rPr sz="4400" spc="-235" dirty="0"/>
              <a:t>Evolution </a:t>
            </a:r>
            <a:r>
              <a:rPr sz="4400" spc="-204" dirty="0"/>
              <a:t>of </a:t>
            </a:r>
            <a:r>
              <a:rPr sz="4400" spc="-235" dirty="0"/>
              <a:t>the </a:t>
            </a:r>
            <a:r>
              <a:rPr sz="4400" spc="-220" dirty="0"/>
              <a:t>sporophyte</a:t>
            </a:r>
            <a:r>
              <a:rPr sz="4400" spc="-1005" dirty="0"/>
              <a:t> </a:t>
            </a:r>
            <a:r>
              <a:rPr sz="4400" spc="-210" dirty="0"/>
              <a:t>in  </a:t>
            </a:r>
            <a:r>
              <a:rPr sz="4400" spc="-225" dirty="0"/>
              <a:t>Brophytes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2618613" y="3491636"/>
            <a:ext cx="3908425" cy="1769074"/>
          </a:xfrm>
          <a:prstGeom prst="rect">
            <a:avLst/>
          </a:prstGeom>
        </p:spPr>
        <p:txBody>
          <a:bodyPr vert="horz" wrap="square" lIns="0" tIns="1060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35"/>
              </a:spcBef>
            </a:pPr>
            <a:r>
              <a:rPr lang="en-US" sz="2200" b="1" spc="-145" dirty="0">
                <a:latin typeface="Trebuchet MS"/>
                <a:cs typeface="Trebuchet MS"/>
              </a:rPr>
              <a:t> </a:t>
            </a:r>
            <a:r>
              <a:rPr lang="en-US" sz="2200" b="1" spc="-145" dirty="0" smtClean="0">
                <a:latin typeface="Trebuchet MS"/>
                <a:cs typeface="Trebuchet MS"/>
              </a:rPr>
              <a:t>                </a:t>
            </a:r>
            <a:r>
              <a:rPr lang="en-US" sz="2200" b="1" spc="-140" dirty="0" err="1" smtClean="0">
                <a:latin typeface="Trebuchet MS"/>
                <a:cs typeface="Trebuchet MS"/>
              </a:rPr>
              <a:t>G.Swapna</a:t>
            </a:r>
            <a:endParaRPr lang="en-US" sz="2200" b="1" spc="-140" dirty="0" smtClean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835"/>
              </a:spcBef>
            </a:pPr>
            <a:r>
              <a:rPr lang="en-US" sz="2200" dirty="0" smtClean="0">
                <a:latin typeface="Trebuchet MS"/>
                <a:cs typeface="Trebuchet MS"/>
              </a:rPr>
              <a:t>        Lecturer in Botany</a:t>
            </a:r>
          </a:p>
          <a:p>
            <a:pPr marL="12700">
              <a:lnSpc>
                <a:spcPct val="100000"/>
              </a:lnSpc>
              <a:spcBef>
                <a:spcPts val="835"/>
              </a:spcBef>
            </a:pPr>
            <a:r>
              <a:rPr lang="en-US" sz="2200" dirty="0" smtClean="0">
                <a:latin typeface="Trebuchet MS"/>
                <a:cs typeface="Trebuchet MS"/>
              </a:rPr>
              <a:t>     DRG </a:t>
            </a:r>
            <a:r>
              <a:rPr lang="en-US" sz="2200" dirty="0" err="1" smtClean="0">
                <a:latin typeface="Trebuchet MS"/>
                <a:cs typeface="Trebuchet MS"/>
              </a:rPr>
              <a:t>Govt</a:t>
            </a:r>
            <a:r>
              <a:rPr lang="en-US" sz="2200" dirty="0" smtClean="0">
                <a:latin typeface="Trebuchet MS"/>
                <a:cs typeface="Trebuchet MS"/>
              </a:rPr>
              <a:t> Degree College</a:t>
            </a:r>
          </a:p>
          <a:p>
            <a:pPr marL="12700">
              <a:lnSpc>
                <a:spcPct val="100000"/>
              </a:lnSpc>
              <a:spcBef>
                <a:spcPts val="835"/>
              </a:spcBef>
            </a:pPr>
            <a:r>
              <a:rPr lang="en-US" sz="2200" dirty="0" smtClean="0">
                <a:latin typeface="Trebuchet MS"/>
                <a:cs typeface="Trebuchet MS"/>
              </a:rPr>
              <a:t>         </a:t>
            </a:r>
            <a:r>
              <a:rPr lang="en-US" sz="2200" dirty="0" err="1" smtClean="0">
                <a:latin typeface="Trebuchet MS"/>
                <a:cs typeface="Trebuchet MS"/>
              </a:rPr>
              <a:t>Tadepalligudem</a:t>
            </a:r>
            <a:endParaRPr sz="2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9412" y="457200"/>
            <a:ext cx="2948940" cy="160020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6000">
              <a:latin typeface="Times New Roman"/>
              <a:cs typeface="Times New Roman"/>
            </a:endParaRPr>
          </a:p>
          <a:p>
            <a:pPr marL="91440">
              <a:lnSpc>
                <a:spcPct val="100000"/>
              </a:lnSpc>
            </a:pPr>
            <a:r>
              <a:rPr sz="4200" spc="-240" dirty="0"/>
              <a:t>Sixth</a:t>
            </a:r>
            <a:r>
              <a:rPr sz="4200" spc="-430" dirty="0"/>
              <a:t> </a:t>
            </a:r>
            <a:r>
              <a:rPr sz="4200" spc="-240" dirty="0"/>
              <a:t>Stage</a:t>
            </a:r>
            <a:endParaRPr sz="4200"/>
          </a:p>
        </p:txBody>
      </p:sp>
      <p:sp>
        <p:nvSpPr>
          <p:cNvPr id="3" name="object 3"/>
          <p:cNvSpPr/>
          <p:nvPr/>
        </p:nvSpPr>
        <p:spPr>
          <a:xfrm>
            <a:off x="4572000" y="1357789"/>
            <a:ext cx="4149852" cy="472301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08761" y="2046858"/>
            <a:ext cx="2784475" cy="421830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299085" marR="243204" indent="-287020" algn="just">
              <a:lnSpc>
                <a:spcPts val="2050"/>
              </a:lnSpc>
              <a:spcBef>
                <a:spcPts val="355"/>
              </a:spcBef>
              <a:buFont typeface="Wingdings"/>
              <a:buChar char=""/>
              <a:tabLst>
                <a:tab pos="299720" algn="l"/>
              </a:tabLst>
            </a:pPr>
            <a:r>
              <a:rPr sz="1900" b="1" spc="-140" dirty="0">
                <a:latin typeface="Trebuchet MS"/>
                <a:cs typeface="Trebuchet MS"/>
              </a:rPr>
              <a:t>Further </a:t>
            </a:r>
            <a:r>
              <a:rPr sz="1900" b="1" spc="-120" dirty="0">
                <a:latin typeface="Trebuchet MS"/>
                <a:cs typeface="Trebuchet MS"/>
              </a:rPr>
              <a:t>sterilization </a:t>
            </a:r>
            <a:r>
              <a:rPr sz="1900" b="1" spc="-80" dirty="0">
                <a:latin typeface="Trebuchet MS"/>
                <a:cs typeface="Trebuchet MS"/>
              </a:rPr>
              <a:t>of  </a:t>
            </a:r>
            <a:r>
              <a:rPr sz="1900" b="1" spc="-114" dirty="0">
                <a:latin typeface="Trebuchet MS"/>
                <a:cs typeface="Trebuchet MS"/>
              </a:rPr>
              <a:t>the </a:t>
            </a:r>
            <a:r>
              <a:rPr sz="1900" b="1" spc="-105" dirty="0">
                <a:latin typeface="Trebuchet MS"/>
                <a:cs typeface="Trebuchet MS"/>
              </a:rPr>
              <a:t>sporophytic </a:t>
            </a:r>
            <a:r>
              <a:rPr sz="1900" b="1" spc="-95" dirty="0">
                <a:latin typeface="Trebuchet MS"/>
                <a:cs typeface="Trebuchet MS"/>
              </a:rPr>
              <a:t>tissue  </a:t>
            </a:r>
            <a:r>
              <a:rPr sz="1900" b="1" spc="-125" dirty="0">
                <a:latin typeface="Trebuchet MS"/>
                <a:cs typeface="Trebuchet MS"/>
              </a:rPr>
              <a:t>can </a:t>
            </a:r>
            <a:r>
              <a:rPr sz="1900" b="1" spc="-114" dirty="0">
                <a:latin typeface="Trebuchet MS"/>
                <a:cs typeface="Trebuchet MS"/>
              </a:rPr>
              <a:t>be </a:t>
            </a:r>
            <a:r>
              <a:rPr sz="1900" b="1" spc="-110" dirty="0">
                <a:latin typeface="Trebuchet MS"/>
                <a:cs typeface="Trebuchet MS"/>
              </a:rPr>
              <a:t>seen </a:t>
            </a:r>
            <a:r>
              <a:rPr sz="1900" b="1" spc="-105" dirty="0">
                <a:latin typeface="Trebuchet MS"/>
                <a:cs typeface="Trebuchet MS"/>
              </a:rPr>
              <a:t>in</a:t>
            </a:r>
            <a:r>
              <a:rPr sz="1900" b="1" spc="-229" dirty="0">
                <a:latin typeface="Trebuchet MS"/>
                <a:cs typeface="Trebuchet MS"/>
              </a:rPr>
              <a:t> </a:t>
            </a:r>
            <a:r>
              <a:rPr sz="1900" b="1" spc="-125" dirty="0">
                <a:latin typeface="Trebuchet MS"/>
                <a:cs typeface="Trebuchet MS"/>
              </a:rPr>
              <a:t>Pellia.</a:t>
            </a:r>
            <a:endParaRPr sz="1900">
              <a:latin typeface="Trebuchet MS"/>
              <a:cs typeface="Trebuchet MS"/>
            </a:endParaRPr>
          </a:p>
          <a:p>
            <a:pPr marL="299085" marR="5080" indent="-287020">
              <a:lnSpc>
                <a:spcPct val="90000"/>
              </a:lnSpc>
              <a:spcBef>
                <a:spcPts val="980"/>
              </a:spcBef>
              <a:buFont typeface="Wingdings"/>
              <a:buChar char=""/>
              <a:tabLst>
                <a:tab pos="299720" algn="l"/>
              </a:tabLst>
            </a:pPr>
            <a:r>
              <a:rPr sz="1900" b="1" spc="-160" dirty="0">
                <a:latin typeface="Trebuchet MS"/>
                <a:cs typeface="Trebuchet MS"/>
              </a:rPr>
              <a:t>The </a:t>
            </a:r>
            <a:r>
              <a:rPr sz="1900" b="1" spc="-105" dirty="0">
                <a:latin typeface="Trebuchet MS"/>
                <a:cs typeface="Trebuchet MS"/>
              </a:rPr>
              <a:t>sporophyte </a:t>
            </a:r>
            <a:r>
              <a:rPr sz="1900" b="1" spc="-80" dirty="0">
                <a:latin typeface="Trebuchet MS"/>
                <a:cs typeface="Trebuchet MS"/>
              </a:rPr>
              <a:t>of </a:t>
            </a:r>
            <a:r>
              <a:rPr sz="1900" b="1" spc="-110" dirty="0">
                <a:latin typeface="Trebuchet MS"/>
                <a:cs typeface="Trebuchet MS"/>
              </a:rPr>
              <a:t>Pellia  </a:t>
            </a:r>
            <a:r>
              <a:rPr sz="1900" b="1" spc="-85" dirty="0">
                <a:latin typeface="Trebuchet MS"/>
                <a:cs typeface="Trebuchet MS"/>
              </a:rPr>
              <a:t>is </a:t>
            </a:r>
            <a:r>
              <a:rPr sz="1900" b="1" spc="-75" dirty="0">
                <a:latin typeface="Trebuchet MS"/>
                <a:cs typeface="Trebuchet MS"/>
              </a:rPr>
              <a:t>also </a:t>
            </a:r>
            <a:r>
              <a:rPr sz="1900" b="1" spc="-114" dirty="0">
                <a:latin typeface="Trebuchet MS"/>
                <a:cs typeface="Trebuchet MS"/>
              </a:rPr>
              <a:t>differentiated  </a:t>
            </a:r>
            <a:r>
              <a:rPr sz="1900" b="1" spc="-100" dirty="0">
                <a:latin typeface="Trebuchet MS"/>
                <a:cs typeface="Trebuchet MS"/>
              </a:rPr>
              <a:t>into </a:t>
            </a:r>
            <a:r>
              <a:rPr sz="1900" b="1" spc="-105" dirty="0">
                <a:latin typeface="Trebuchet MS"/>
                <a:cs typeface="Trebuchet MS"/>
              </a:rPr>
              <a:t>foot,seta </a:t>
            </a:r>
            <a:r>
              <a:rPr sz="1900" b="1" spc="-90" dirty="0">
                <a:latin typeface="Trebuchet MS"/>
                <a:cs typeface="Trebuchet MS"/>
              </a:rPr>
              <a:t>and  </a:t>
            </a:r>
            <a:r>
              <a:rPr sz="1900" b="1" spc="-114" dirty="0">
                <a:latin typeface="Trebuchet MS"/>
                <a:cs typeface="Trebuchet MS"/>
              </a:rPr>
              <a:t>capsule </a:t>
            </a:r>
            <a:r>
              <a:rPr sz="1900" b="1" spc="-70" dirty="0">
                <a:latin typeface="Trebuchet MS"/>
                <a:cs typeface="Trebuchet MS"/>
              </a:rPr>
              <a:t>as </a:t>
            </a:r>
            <a:r>
              <a:rPr sz="1900" b="1" spc="-105" dirty="0">
                <a:latin typeface="Trebuchet MS"/>
                <a:cs typeface="Trebuchet MS"/>
              </a:rPr>
              <a:t>in</a:t>
            </a:r>
            <a:r>
              <a:rPr sz="1900" b="1" spc="-254" dirty="0">
                <a:latin typeface="Trebuchet MS"/>
                <a:cs typeface="Trebuchet MS"/>
              </a:rPr>
              <a:t> </a:t>
            </a:r>
            <a:r>
              <a:rPr sz="1900" b="1" spc="-80" dirty="0">
                <a:latin typeface="Trebuchet MS"/>
                <a:cs typeface="Trebuchet MS"/>
              </a:rPr>
              <a:t>Marchantia  </a:t>
            </a:r>
            <a:r>
              <a:rPr sz="1900" b="1" spc="-100" dirty="0">
                <a:latin typeface="Trebuchet MS"/>
                <a:cs typeface="Trebuchet MS"/>
              </a:rPr>
              <a:t>but </a:t>
            </a:r>
            <a:r>
              <a:rPr sz="1900" b="1" spc="-114" dirty="0">
                <a:latin typeface="Trebuchet MS"/>
                <a:cs typeface="Trebuchet MS"/>
              </a:rPr>
              <a:t>the </a:t>
            </a:r>
            <a:r>
              <a:rPr sz="1900" b="1" spc="-155" dirty="0">
                <a:latin typeface="Trebuchet MS"/>
                <a:cs typeface="Trebuchet MS"/>
              </a:rPr>
              <a:t>jacket </a:t>
            </a:r>
            <a:r>
              <a:rPr sz="1900" b="1" spc="-80" dirty="0">
                <a:latin typeface="Trebuchet MS"/>
                <a:cs typeface="Trebuchet MS"/>
              </a:rPr>
              <a:t>of </a:t>
            </a:r>
            <a:r>
              <a:rPr sz="1900" b="1" spc="-114" dirty="0">
                <a:latin typeface="Trebuchet MS"/>
                <a:cs typeface="Trebuchet MS"/>
              </a:rPr>
              <a:t>the  capsule </a:t>
            </a:r>
            <a:r>
              <a:rPr sz="1900" b="1" spc="-85" dirty="0">
                <a:latin typeface="Trebuchet MS"/>
                <a:cs typeface="Trebuchet MS"/>
              </a:rPr>
              <a:t>is </a:t>
            </a:r>
            <a:r>
              <a:rPr sz="1900" b="1" spc="-80" dirty="0">
                <a:latin typeface="Trebuchet MS"/>
                <a:cs typeface="Trebuchet MS"/>
              </a:rPr>
              <a:t>two </a:t>
            </a:r>
            <a:r>
              <a:rPr sz="1900" b="1" spc="-100" dirty="0">
                <a:latin typeface="Trebuchet MS"/>
                <a:cs typeface="Trebuchet MS"/>
              </a:rPr>
              <a:t>or </a:t>
            </a:r>
            <a:r>
              <a:rPr sz="1900" b="1" spc="-114" dirty="0">
                <a:latin typeface="Trebuchet MS"/>
                <a:cs typeface="Trebuchet MS"/>
              </a:rPr>
              <a:t>more  </a:t>
            </a:r>
            <a:r>
              <a:rPr sz="1900" b="1" spc="-135" dirty="0">
                <a:latin typeface="Trebuchet MS"/>
                <a:cs typeface="Trebuchet MS"/>
              </a:rPr>
              <a:t>layered.</a:t>
            </a:r>
            <a:endParaRPr sz="1900">
              <a:latin typeface="Trebuchet MS"/>
              <a:cs typeface="Trebuchet MS"/>
            </a:endParaRPr>
          </a:p>
          <a:p>
            <a:pPr marL="299085" marR="73660" indent="-287020">
              <a:lnSpc>
                <a:spcPct val="90000"/>
              </a:lnSpc>
              <a:spcBef>
                <a:spcPts val="994"/>
              </a:spcBef>
              <a:buFont typeface="Wingdings"/>
              <a:buChar char=""/>
              <a:tabLst>
                <a:tab pos="299720" algn="l"/>
              </a:tabLst>
            </a:pPr>
            <a:r>
              <a:rPr sz="1900" b="1" spc="-130" dirty="0">
                <a:latin typeface="Trebuchet MS"/>
                <a:cs typeface="Trebuchet MS"/>
              </a:rPr>
              <a:t>Furthermore </a:t>
            </a:r>
            <a:r>
              <a:rPr sz="1900" b="1" spc="-210" dirty="0">
                <a:latin typeface="Trebuchet MS"/>
                <a:cs typeface="Trebuchet MS"/>
              </a:rPr>
              <a:t>, </a:t>
            </a:r>
            <a:r>
              <a:rPr sz="1900" b="1" spc="-80" dirty="0">
                <a:latin typeface="Trebuchet MS"/>
                <a:cs typeface="Trebuchet MS"/>
              </a:rPr>
              <a:t>a </a:t>
            </a:r>
            <a:r>
              <a:rPr sz="1900" b="1" spc="-135" dirty="0">
                <a:latin typeface="Trebuchet MS"/>
                <a:cs typeface="Trebuchet MS"/>
              </a:rPr>
              <a:t>fixed  </a:t>
            </a:r>
            <a:r>
              <a:rPr sz="1900" b="1" spc="-120" dirty="0">
                <a:latin typeface="Trebuchet MS"/>
                <a:cs typeface="Trebuchet MS"/>
              </a:rPr>
              <a:t>sterile </a:t>
            </a:r>
            <a:r>
              <a:rPr sz="1900" b="1" spc="-114" dirty="0">
                <a:latin typeface="Trebuchet MS"/>
                <a:cs typeface="Trebuchet MS"/>
              </a:rPr>
              <a:t>elaterophore </a:t>
            </a:r>
            <a:r>
              <a:rPr sz="1900" b="1" spc="-85" dirty="0">
                <a:latin typeface="Trebuchet MS"/>
                <a:cs typeface="Trebuchet MS"/>
              </a:rPr>
              <a:t>is  </a:t>
            </a:r>
            <a:r>
              <a:rPr sz="1900" b="1" spc="-114" dirty="0">
                <a:latin typeface="Trebuchet MS"/>
                <a:cs typeface="Trebuchet MS"/>
              </a:rPr>
              <a:t>present </a:t>
            </a:r>
            <a:r>
              <a:rPr sz="1900" b="1" spc="-95" dirty="0">
                <a:latin typeface="Trebuchet MS"/>
                <a:cs typeface="Trebuchet MS"/>
              </a:rPr>
              <a:t>at </a:t>
            </a:r>
            <a:r>
              <a:rPr sz="1900" b="1" spc="-114" dirty="0">
                <a:latin typeface="Trebuchet MS"/>
                <a:cs typeface="Trebuchet MS"/>
              </a:rPr>
              <a:t>the </a:t>
            </a:r>
            <a:r>
              <a:rPr sz="1900" b="1" spc="-110" dirty="0">
                <a:latin typeface="Trebuchet MS"/>
                <a:cs typeface="Trebuchet MS"/>
              </a:rPr>
              <a:t>proximal  end </a:t>
            </a:r>
            <a:r>
              <a:rPr sz="1900" b="1" spc="-80" dirty="0">
                <a:latin typeface="Trebuchet MS"/>
                <a:cs typeface="Trebuchet MS"/>
              </a:rPr>
              <a:t>of </a:t>
            </a:r>
            <a:r>
              <a:rPr sz="1900" b="1" spc="-114" dirty="0">
                <a:latin typeface="Trebuchet MS"/>
                <a:cs typeface="Trebuchet MS"/>
              </a:rPr>
              <a:t>the capsule </a:t>
            </a:r>
            <a:r>
              <a:rPr sz="1900" b="1" spc="-100" dirty="0">
                <a:latin typeface="Trebuchet MS"/>
                <a:cs typeface="Trebuchet MS"/>
              </a:rPr>
              <a:t>with  </a:t>
            </a:r>
            <a:r>
              <a:rPr sz="1900" b="1" spc="-80" dirty="0">
                <a:latin typeface="Trebuchet MS"/>
                <a:cs typeface="Trebuchet MS"/>
              </a:rPr>
              <a:t>a </a:t>
            </a:r>
            <a:r>
              <a:rPr sz="1900" b="1" spc="-120" dirty="0">
                <a:latin typeface="Trebuchet MS"/>
                <a:cs typeface="Trebuchet MS"/>
              </a:rPr>
              <a:t>bunch </a:t>
            </a:r>
            <a:r>
              <a:rPr sz="1900" b="1" spc="-80" dirty="0">
                <a:latin typeface="Trebuchet MS"/>
                <a:cs typeface="Trebuchet MS"/>
              </a:rPr>
              <a:t>of</a:t>
            </a:r>
            <a:r>
              <a:rPr sz="1900" b="1" spc="-240" dirty="0">
                <a:latin typeface="Trebuchet MS"/>
                <a:cs typeface="Trebuchet MS"/>
              </a:rPr>
              <a:t> </a:t>
            </a:r>
            <a:r>
              <a:rPr sz="1900" b="1" spc="-125" dirty="0">
                <a:latin typeface="Trebuchet MS"/>
                <a:cs typeface="Trebuchet MS"/>
              </a:rPr>
              <a:t>elaters.</a:t>
            </a:r>
            <a:endParaRPr sz="1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9412" y="457200"/>
            <a:ext cx="2948940" cy="160020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500">
              <a:latin typeface="Times New Roman"/>
              <a:cs typeface="Times New Roman"/>
            </a:endParaRPr>
          </a:p>
          <a:p>
            <a:pPr marL="91440">
              <a:lnSpc>
                <a:spcPct val="100000"/>
              </a:lnSpc>
            </a:pPr>
            <a:r>
              <a:rPr sz="3400" spc="-185" dirty="0"/>
              <a:t>Seventh</a:t>
            </a:r>
            <a:r>
              <a:rPr sz="3400" spc="-345" dirty="0"/>
              <a:t> </a:t>
            </a:r>
            <a:r>
              <a:rPr sz="3400" spc="-190" dirty="0"/>
              <a:t>Stage</a:t>
            </a:r>
            <a:endParaRPr sz="3400"/>
          </a:p>
        </p:txBody>
      </p:sp>
      <p:sp>
        <p:nvSpPr>
          <p:cNvPr id="3" name="object 3"/>
          <p:cNvSpPr/>
          <p:nvPr/>
        </p:nvSpPr>
        <p:spPr>
          <a:xfrm>
            <a:off x="3887723" y="987552"/>
            <a:ext cx="4628387" cy="48737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08761" y="2053793"/>
            <a:ext cx="2778760" cy="4382135"/>
          </a:xfrm>
          <a:prstGeom prst="rect">
            <a:avLst/>
          </a:prstGeom>
        </p:spPr>
        <p:txBody>
          <a:bodyPr vert="horz" wrap="square" lIns="0" tIns="36195" rIns="0" bIns="0" rtlCol="0">
            <a:spAutoFit/>
          </a:bodyPr>
          <a:lstStyle/>
          <a:p>
            <a:pPr marL="299085" marR="330835" indent="-287020">
              <a:lnSpc>
                <a:spcPct val="90100"/>
              </a:lnSpc>
              <a:spcBef>
                <a:spcPts val="285"/>
              </a:spcBef>
              <a:buFont typeface="Wingdings"/>
              <a:buChar char=""/>
              <a:tabLst>
                <a:tab pos="299085" algn="l"/>
                <a:tab pos="299720" algn="l"/>
              </a:tabLst>
            </a:pPr>
            <a:r>
              <a:rPr sz="1600" b="1" spc="-135" dirty="0">
                <a:latin typeface="Trebuchet MS"/>
                <a:cs typeface="Trebuchet MS"/>
              </a:rPr>
              <a:t>The </a:t>
            </a:r>
            <a:r>
              <a:rPr sz="1600" b="1" spc="-90" dirty="0">
                <a:latin typeface="Trebuchet MS"/>
                <a:cs typeface="Trebuchet MS"/>
              </a:rPr>
              <a:t>sporophyte </a:t>
            </a:r>
            <a:r>
              <a:rPr sz="1600" b="1" spc="-70" dirty="0">
                <a:latin typeface="Trebuchet MS"/>
                <a:cs typeface="Trebuchet MS"/>
              </a:rPr>
              <a:t>of  </a:t>
            </a:r>
            <a:r>
              <a:rPr sz="1600" b="1" spc="-95" dirty="0">
                <a:latin typeface="Trebuchet MS"/>
                <a:cs typeface="Trebuchet MS"/>
              </a:rPr>
              <a:t>Anthoceros </a:t>
            </a:r>
            <a:r>
              <a:rPr sz="1600" b="1" spc="-70" dirty="0">
                <a:latin typeface="Trebuchet MS"/>
                <a:cs typeface="Trebuchet MS"/>
              </a:rPr>
              <a:t>is of </a:t>
            </a:r>
            <a:r>
              <a:rPr sz="1600" b="1" spc="-95" dirty="0">
                <a:latin typeface="Trebuchet MS"/>
                <a:cs typeface="Trebuchet MS"/>
              </a:rPr>
              <a:t>great  </a:t>
            </a:r>
            <a:r>
              <a:rPr sz="1600" b="1" spc="-105" dirty="0">
                <a:latin typeface="Trebuchet MS"/>
                <a:cs typeface="Trebuchet MS"/>
              </a:rPr>
              <a:t>interest </a:t>
            </a:r>
            <a:r>
              <a:rPr sz="1600" b="1" spc="-95" dirty="0">
                <a:latin typeface="Trebuchet MS"/>
                <a:cs typeface="Trebuchet MS"/>
              </a:rPr>
              <a:t>from </a:t>
            </a:r>
            <a:r>
              <a:rPr sz="1600" b="1" spc="-100" dirty="0">
                <a:latin typeface="Trebuchet MS"/>
                <a:cs typeface="Trebuchet MS"/>
              </a:rPr>
              <a:t>the </a:t>
            </a:r>
            <a:r>
              <a:rPr sz="1600" b="1" spc="-80" dirty="0">
                <a:latin typeface="Trebuchet MS"/>
                <a:cs typeface="Trebuchet MS"/>
              </a:rPr>
              <a:t>point</a:t>
            </a:r>
            <a:r>
              <a:rPr sz="1600" b="1" spc="-220" dirty="0">
                <a:latin typeface="Trebuchet MS"/>
                <a:cs typeface="Trebuchet MS"/>
              </a:rPr>
              <a:t> </a:t>
            </a:r>
            <a:r>
              <a:rPr sz="1600" b="1" spc="-70" dirty="0">
                <a:latin typeface="Trebuchet MS"/>
                <a:cs typeface="Trebuchet MS"/>
              </a:rPr>
              <a:t>of  </a:t>
            </a:r>
            <a:r>
              <a:rPr sz="1600" b="1" spc="-95" dirty="0">
                <a:latin typeface="Trebuchet MS"/>
                <a:cs typeface="Trebuchet MS"/>
              </a:rPr>
              <a:t>view </a:t>
            </a:r>
            <a:r>
              <a:rPr sz="1600" b="1" spc="-70" dirty="0">
                <a:latin typeface="Trebuchet MS"/>
                <a:cs typeface="Trebuchet MS"/>
              </a:rPr>
              <a:t>of </a:t>
            </a:r>
            <a:r>
              <a:rPr sz="1600" b="1" spc="-85" dirty="0">
                <a:latin typeface="Trebuchet MS"/>
                <a:cs typeface="Trebuchet MS"/>
              </a:rPr>
              <a:t>evolution</a:t>
            </a:r>
            <a:r>
              <a:rPr sz="1600" b="1" spc="-270" dirty="0">
                <a:latin typeface="Trebuchet MS"/>
                <a:cs typeface="Trebuchet MS"/>
              </a:rPr>
              <a:t> </a:t>
            </a:r>
            <a:r>
              <a:rPr sz="1600" b="1" spc="-165" dirty="0">
                <a:latin typeface="Trebuchet MS"/>
                <a:cs typeface="Trebuchet MS"/>
              </a:rPr>
              <a:t>.</a:t>
            </a:r>
            <a:endParaRPr sz="1600">
              <a:latin typeface="Trebuchet MS"/>
              <a:cs typeface="Trebuchet MS"/>
            </a:endParaRPr>
          </a:p>
          <a:p>
            <a:pPr marL="299085" marR="321945" indent="-287020">
              <a:lnSpc>
                <a:spcPct val="90000"/>
              </a:lnSpc>
              <a:spcBef>
                <a:spcPts val="1000"/>
              </a:spcBef>
              <a:buFont typeface="Wingdings"/>
              <a:buChar char=""/>
              <a:tabLst>
                <a:tab pos="299085" algn="l"/>
                <a:tab pos="299720" algn="l"/>
              </a:tabLst>
            </a:pPr>
            <a:r>
              <a:rPr sz="1600" b="1" spc="-140" dirty="0">
                <a:latin typeface="Trebuchet MS"/>
                <a:cs typeface="Trebuchet MS"/>
              </a:rPr>
              <a:t>The </a:t>
            </a:r>
            <a:r>
              <a:rPr sz="1600" b="1" spc="-100" dirty="0">
                <a:latin typeface="Trebuchet MS"/>
                <a:cs typeface="Trebuchet MS"/>
              </a:rPr>
              <a:t>mature </a:t>
            </a:r>
            <a:r>
              <a:rPr sz="1600" b="1" spc="-90" dirty="0">
                <a:latin typeface="Trebuchet MS"/>
                <a:cs typeface="Trebuchet MS"/>
              </a:rPr>
              <a:t>sporophyte  </a:t>
            </a:r>
            <a:r>
              <a:rPr sz="1600" b="1" spc="-80" dirty="0">
                <a:latin typeface="Trebuchet MS"/>
                <a:cs typeface="Trebuchet MS"/>
              </a:rPr>
              <a:t>consists </a:t>
            </a:r>
            <a:r>
              <a:rPr sz="1600" b="1" spc="-70" dirty="0">
                <a:latin typeface="Trebuchet MS"/>
                <a:cs typeface="Trebuchet MS"/>
              </a:rPr>
              <a:t>of </a:t>
            </a:r>
            <a:r>
              <a:rPr sz="1600" b="1" spc="-65" dirty="0">
                <a:latin typeface="Trebuchet MS"/>
                <a:cs typeface="Trebuchet MS"/>
              </a:rPr>
              <a:t>a </a:t>
            </a:r>
            <a:r>
              <a:rPr sz="1600" b="1" spc="-75" dirty="0">
                <a:latin typeface="Trebuchet MS"/>
                <a:cs typeface="Trebuchet MS"/>
              </a:rPr>
              <a:t>bulbous</a:t>
            </a:r>
            <a:r>
              <a:rPr sz="1600" b="1" spc="-305" dirty="0">
                <a:latin typeface="Trebuchet MS"/>
                <a:cs typeface="Trebuchet MS"/>
              </a:rPr>
              <a:t> </a:t>
            </a:r>
            <a:r>
              <a:rPr sz="1600" b="1" spc="-75" dirty="0">
                <a:latin typeface="Trebuchet MS"/>
                <a:cs typeface="Trebuchet MS"/>
              </a:rPr>
              <a:t>foot  and </a:t>
            </a:r>
            <a:r>
              <a:rPr sz="1600" b="1" spc="-90" dirty="0">
                <a:latin typeface="Trebuchet MS"/>
                <a:cs typeface="Trebuchet MS"/>
              </a:rPr>
              <a:t>horn </a:t>
            </a:r>
            <a:r>
              <a:rPr sz="1600" b="1" spc="-85" dirty="0">
                <a:latin typeface="Trebuchet MS"/>
                <a:cs typeface="Trebuchet MS"/>
              </a:rPr>
              <a:t>or </a:t>
            </a:r>
            <a:r>
              <a:rPr sz="1600" b="1" spc="-95" dirty="0">
                <a:latin typeface="Trebuchet MS"/>
                <a:cs typeface="Trebuchet MS"/>
              </a:rPr>
              <a:t>bristle </a:t>
            </a:r>
            <a:r>
              <a:rPr sz="1600" b="1" spc="-110" dirty="0">
                <a:latin typeface="Trebuchet MS"/>
                <a:cs typeface="Trebuchet MS"/>
              </a:rPr>
              <a:t>-like  </a:t>
            </a:r>
            <a:r>
              <a:rPr sz="1600" b="1" spc="-105" dirty="0">
                <a:latin typeface="Trebuchet MS"/>
                <a:cs typeface="Trebuchet MS"/>
              </a:rPr>
              <a:t>capsule.</a:t>
            </a:r>
            <a:endParaRPr sz="1600">
              <a:latin typeface="Trebuchet MS"/>
              <a:cs typeface="Trebuchet MS"/>
            </a:endParaRPr>
          </a:p>
          <a:p>
            <a:pPr marL="299085" marR="119380" indent="-287020">
              <a:lnSpc>
                <a:spcPts val="1730"/>
              </a:lnSpc>
              <a:spcBef>
                <a:spcPts val="1030"/>
              </a:spcBef>
              <a:buFont typeface="Wingdings"/>
              <a:buChar char=""/>
              <a:tabLst>
                <a:tab pos="299085" algn="l"/>
                <a:tab pos="299720" algn="l"/>
              </a:tabLst>
            </a:pPr>
            <a:r>
              <a:rPr sz="1600" b="1" spc="-140" dirty="0">
                <a:latin typeface="Trebuchet MS"/>
                <a:cs typeface="Trebuchet MS"/>
              </a:rPr>
              <a:t>The </a:t>
            </a:r>
            <a:r>
              <a:rPr sz="1600" b="1" spc="-105" dirty="0">
                <a:latin typeface="Trebuchet MS"/>
                <a:cs typeface="Trebuchet MS"/>
              </a:rPr>
              <a:t>elaters </a:t>
            </a:r>
            <a:r>
              <a:rPr sz="1600" b="1" spc="-70" dirty="0">
                <a:latin typeface="Trebuchet MS"/>
                <a:cs typeface="Trebuchet MS"/>
              </a:rPr>
              <a:t>of </a:t>
            </a:r>
            <a:r>
              <a:rPr sz="1600" b="1" spc="-95" dirty="0">
                <a:latin typeface="Trebuchet MS"/>
                <a:cs typeface="Trebuchet MS"/>
              </a:rPr>
              <a:t>Anthoceros  </a:t>
            </a:r>
            <a:r>
              <a:rPr sz="1600" b="1" spc="-105" dirty="0">
                <a:latin typeface="Trebuchet MS"/>
                <a:cs typeface="Trebuchet MS"/>
              </a:rPr>
              <a:t>are </a:t>
            </a:r>
            <a:r>
              <a:rPr sz="1600" b="1" spc="-80" dirty="0">
                <a:latin typeface="Trebuchet MS"/>
                <a:cs typeface="Trebuchet MS"/>
              </a:rPr>
              <a:t>known </a:t>
            </a:r>
            <a:r>
              <a:rPr sz="1600" b="1" spc="-60" dirty="0">
                <a:latin typeface="Trebuchet MS"/>
                <a:cs typeface="Trebuchet MS"/>
              </a:rPr>
              <a:t>as</a:t>
            </a:r>
            <a:r>
              <a:rPr sz="1600" b="1" spc="-225" dirty="0">
                <a:latin typeface="Trebuchet MS"/>
                <a:cs typeface="Trebuchet MS"/>
              </a:rPr>
              <a:t> </a:t>
            </a:r>
            <a:r>
              <a:rPr sz="1600" b="1" spc="-95" dirty="0">
                <a:latin typeface="Trebuchet MS"/>
                <a:cs typeface="Trebuchet MS"/>
              </a:rPr>
              <a:t>pseudoelaters  </a:t>
            </a:r>
            <a:r>
              <a:rPr sz="1600" b="1" spc="-60" dirty="0">
                <a:latin typeface="Trebuchet MS"/>
                <a:cs typeface="Trebuchet MS"/>
              </a:rPr>
              <a:t>as </a:t>
            </a:r>
            <a:r>
              <a:rPr sz="1600" b="1" spc="-105" dirty="0">
                <a:latin typeface="Trebuchet MS"/>
                <a:cs typeface="Trebuchet MS"/>
              </a:rPr>
              <a:t>they </a:t>
            </a:r>
            <a:r>
              <a:rPr sz="1600" b="1" spc="-65" dirty="0">
                <a:latin typeface="Trebuchet MS"/>
                <a:cs typeface="Trebuchet MS"/>
              </a:rPr>
              <a:t>do </a:t>
            </a:r>
            <a:r>
              <a:rPr sz="1600" b="1" spc="-75" dirty="0">
                <a:latin typeface="Trebuchet MS"/>
                <a:cs typeface="Trebuchet MS"/>
              </a:rPr>
              <a:t>not </a:t>
            </a:r>
            <a:r>
              <a:rPr sz="1600" b="1" spc="-65" dirty="0">
                <a:latin typeface="Trebuchet MS"/>
                <a:cs typeface="Trebuchet MS"/>
              </a:rPr>
              <a:t>possess  </a:t>
            </a:r>
            <a:r>
              <a:rPr sz="1600" b="1" spc="-105" dirty="0">
                <a:latin typeface="Trebuchet MS"/>
                <a:cs typeface="Trebuchet MS"/>
              </a:rPr>
              <a:t>thickening</a:t>
            </a:r>
            <a:r>
              <a:rPr sz="1600" b="1" spc="-110" dirty="0">
                <a:latin typeface="Trebuchet MS"/>
                <a:cs typeface="Trebuchet MS"/>
              </a:rPr>
              <a:t> </a:t>
            </a:r>
            <a:r>
              <a:rPr sz="1600" b="1" spc="-90" dirty="0">
                <a:latin typeface="Trebuchet MS"/>
                <a:cs typeface="Trebuchet MS"/>
              </a:rPr>
              <a:t>bands.</a:t>
            </a:r>
            <a:endParaRPr sz="1600">
              <a:latin typeface="Trebuchet MS"/>
              <a:cs typeface="Trebuchet MS"/>
            </a:endParaRPr>
          </a:p>
          <a:p>
            <a:pPr marL="299085" marR="5080" indent="-287020">
              <a:lnSpc>
                <a:spcPct val="90000"/>
              </a:lnSpc>
              <a:spcBef>
                <a:spcPts val="965"/>
              </a:spcBef>
              <a:buFont typeface="Wingdings"/>
              <a:buChar char=""/>
              <a:tabLst>
                <a:tab pos="299085" algn="l"/>
                <a:tab pos="299720" algn="l"/>
              </a:tabLst>
            </a:pPr>
            <a:r>
              <a:rPr sz="1600" b="1" spc="-110" dirty="0">
                <a:latin typeface="Trebuchet MS"/>
                <a:cs typeface="Trebuchet MS"/>
              </a:rPr>
              <a:t>Thus </a:t>
            </a:r>
            <a:r>
              <a:rPr sz="1600" b="1" spc="-180" dirty="0">
                <a:latin typeface="Trebuchet MS"/>
                <a:cs typeface="Trebuchet MS"/>
              </a:rPr>
              <a:t>, </a:t>
            </a:r>
            <a:r>
              <a:rPr sz="1600" b="1" spc="-90" dirty="0">
                <a:latin typeface="Trebuchet MS"/>
                <a:cs typeface="Trebuchet MS"/>
              </a:rPr>
              <a:t>from </a:t>
            </a:r>
            <a:r>
              <a:rPr sz="1600" b="1" spc="-100" dirty="0">
                <a:latin typeface="Trebuchet MS"/>
                <a:cs typeface="Trebuchet MS"/>
              </a:rPr>
              <a:t>the </a:t>
            </a:r>
            <a:r>
              <a:rPr sz="1600" b="1" spc="-80" dirty="0">
                <a:latin typeface="Trebuchet MS"/>
                <a:cs typeface="Trebuchet MS"/>
              </a:rPr>
              <a:t>point </a:t>
            </a:r>
            <a:r>
              <a:rPr sz="1600" b="1" spc="-70" dirty="0">
                <a:latin typeface="Trebuchet MS"/>
                <a:cs typeface="Trebuchet MS"/>
              </a:rPr>
              <a:t>of </a:t>
            </a:r>
            <a:r>
              <a:rPr sz="1600" b="1" spc="-95" dirty="0">
                <a:latin typeface="Trebuchet MS"/>
                <a:cs typeface="Trebuchet MS"/>
              </a:rPr>
              <a:t>view  </a:t>
            </a:r>
            <a:r>
              <a:rPr sz="1600" b="1" spc="-70" dirty="0">
                <a:latin typeface="Trebuchet MS"/>
                <a:cs typeface="Trebuchet MS"/>
              </a:rPr>
              <a:t>of </a:t>
            </a:r>
            <a:r>
              <a:rPr sz="1600" b="1" spc="-95" dirty="0">
                <a:latin typeface="Trebuchet MS"/>
                <a:cs typeface="Trebuchet MS"/>
              </a:rPr>
              <a:t>sterility </a:t>
            </a:r>
            <a:r>
              <a:rPr sz="1600" b="1" spc="-75" dirty="0">
                <a:latin typeface="Trebuchet MS"/>
                <a:cs typeface="Trebuchet MS"/>
              </a:rPr>
              <a:t>and </a:t>
            </a:r>
            <a:r>
              <a:rPr sz="1600" b="1" spc="-85" dirty="0">
                <a:latin typeface="Trebuchet MS"/>
                <a:cs typeface="Trebuchet MS"/>
              </a:rPr>
              <a:t>self-  </a:t>
            </a:r>
            <a:r>
              <a:rPr sz="1600" b="1" spc="-110" dirty="0">
                <a:latin typeface="Trebuchet MS"/>
                <a:cs typeface="Trebuchet MS"/>
              </a:rPr>
              <a:t>dependence </a:t>
            </a:r>
            <a:r>
              <a:rPr sz="1600" b="1" spc="-180" dirty="0">
                <a:latin typeface="Trebuchet MS"/>
                <a:cs typeface="Trebuchet MS"/>
              </a:rPr>
              <a:t>, </a:t>
            </a:r>
            <a:r>
              <a:rPr sz="1600" b="1" spc="-100" dirty="0">
                <a:latin typeface="Trebuchet MS"/>
                <a:cs typeface="Trebuchet MS"/>
              </a:rPr>
              <a:t>the </a:t>
            </a:r>
            <a:r>
              <a:rPr sz="1600" b="1" spc="-90" dirty="0">
                <a:latin typeface="Trebuchet MS"/>
                <a:cs typeface="Trebuchet MS"/>
              </a:rPr>
              <a:t>sporophyte  </a:t>
            </a:r>
            <a:r>
              <a:rPr sz="1600" b="1" spc="-70" dirty="0">
                <a:latin typeface="Trebuchet MS"/>
                <a:cs typeface="Trebuchet MS"/>
              </a:rPr>
              <a:t>of </a:t>
            </a:r>
            <a:r>
              <a:rPr sz="1600" b="1" spc="-95" dirty="0">
                <a:latin typeface="Trebuchet MS"/>
                <a:cs typeface="Trebuchet MS"/>
              </a:rPr>
              <a:t>Anthoceros </a:t>
            </a:r>
            <a:r>
              <a:rPr sz="1600" b="1" spc="-70" dirty="0">
                <a:latin typeface="Trebuchet MS"/>
                <a:cs typeface="Trebuchet MS"/>
              </a:rPr>
              <a:t>is </a:t>
            </a:r>
            <a:r>
              <a:rPr sz="1600" b="1" spc="-100" dirty="0">
                <a:latin typeface="Trebuchet MS"/>
                <a:cs typeface="Trebuchet MS"/>
              </a:rPr>
              <a:t>more  </a:t>
            </a:r>
            <a:r>
              <a:rPr sz="1600" b="1" spc="-105" dirty="0">
                <a:latin typeface="Trebuchet MS"/>
                <a:cs typeface="Trebuchet MS"/>
              </a:rPr>
              <a:t>specialized </a:t>
            </a:r>
            <a:r>
              <a:rPr sz="1600" b="1" spc="-85" dirty="0">
                <a:latin typeface="Trebuchet MS"/>
                <a:cs typeface="Trebuchet MS"/>
              </a:rPr>
              <a:t>than </a:t>
            </a:r>
            <a:r>
              <a:rPr sz="1600" b="1" spc="-80" dirty="0">
                <a:latin typeface="Trebuchet MS"/>
                <a:cs typeface="Trebuchet MS"/>
              </a:rPr>
              <a:t>those </a:t>
            </a:r>
            <a:r>
              <a:rPr sz="1600" b="1" spc="-70" dirty="0">
                <a:latin typeface="Trebuchet MS"/>
                <a:cs typeface="Trebuchet MS"/>
              </a:rPr>
              <a:t>of  </a:t>
            </a:r>
            <a:r>
              <a:rPr sz="1600" b="1" spc="-90" dirty="0">
                <a:latin typeface="Trebuchet MS"/>
                <a:cs typeface="Trebuchet MS"/>
              </a:rPr>
              <a:t>Hepaticopsida.</a:t>
            </a:r>
            <a:endParaRPr sz="1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9412" y="457200"/>
            <a:ext cx="2948940" cy="160020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700">
              <a:latin typeface="Times New Roman"/>
              <a:cs typeface="Times New Roman"/>
            </a:endParaRPr>
          </a:p>
          <a:p>
            <a:pPr marL="91440">
              <a:lnSpc>
                <a:spcPct val="100000"/>
              </a:lnSpc>
              <a:spcBef>
                <a:spcPts val="3315"/>
              </a:spcBef>
            </a:pPr>
            <a:r>
              <a:rPr sz="3700" spc="-190" dirty="0"/>
              <a:t>Eighth</a:t>
            </a:r>
            <a:r>
              <a:rPr sz="3700" spc="-370" dirty="0"/>
              <a:t> </a:t>
            </a:r>
            <a:r>
              <a:rPr sz="3700" spc="-210" dirty="0"/>
              <a:t>Stage</a:t>
            </a:r>
            <a:endParaRPr sz="3700"/>
          </a:p>
        </p:txBody>
      </p:sp>
      <p:sp>
        <p:nvSpPr>
          <p:cNvPr id="3" name="object 3"/>
          <p:cNvSpPr/>
          <p:nvPr/>
        </p:nvSpPr>
        <p:spPr>
          <a:xfrm>
            <a:off x="3887723" y="987551"/>
            <a:ext cx="4504328" cy="465438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08761" y="2046858"/>
            <a:ext cx="2719070" cy="3696970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299085" marR="167640" indent="-287020">
              <a:lnSpc>
                <a:spcPts val="2050"/>
              </a:lnSpc>
              <a:spcBef>
                <a:spcPts val="355"/>
              </a:spcBef>
              <a:buFont typeface="Wingdings"/>
              <a:buChar char=""/>
              <a:tabLst>
                <a:tab pos="299720" algn="l"/>
              </a:tabLst>
            </a:pPr>
            <a:r>
              <a:rPr sz="1900" b="1" spc="-160" dirty="0">
                <a:latin typeface="Trebuchet MS"/>
                <a:cs typeface="Trebuchet MS"/>
              </a:rPr>
              <a:t>The </a:t>
            </a:r>
            <a:r>
              <a:rPr sz="1900" b="1" spc="-100" dirty="0">
                <a:latin typeface="Trebuchet MS"/>
                <a:cs typeface="Trebuchet MS"/>
              </a:rPr>
              <a:t>highest </a:t>
            </a:r>
            <a:r>
              <a:rPr sz="1900" b="1" spc="-120" dirty="0">
                <a:latin typeface="Trebuchet MS"/>
                <a:cs typeface="Trebuchet MS"/>
              </a:rPr>
              <a:t>degree </a:t>
            </a:r>
            <a:r>
              <a:rPr sz="1900" b="1" spc="-80" dirty="0">
                <a:latin typeface="Trebuchet MS"/>
                <a:cs typeface="Trebuchet MS"/>
              </a:rPr>
              <a:t>of  </a:t>
            </a:r>
            <a:r>
              <a:rPr sz="1900" b="1" spc="-120" dirty="0">
                <a:latin typeface="Trebuchet MS"/>
                <a:cs typeface="Trebuchet MS"/>
              </a:rPr>
              <a:t>sterilization </a:t>
            </a:r>
            <a:r>
              <a:rPr sz="1900" b="1" spc="-80" dirty="0">
                <a:latin typeface="Trebuchet MS"/>
                <a:cs typeface="Trebuchet MS"/>
              </a:rPr>
              <a:t>of </a:t>
            </a:r>
            <a:r>
              <a:rPr sz="1900" b="1" spc="-114" dirty="0">
                <a:latin typeface="Trebuchet MS"/>
                <a:cs typeface="Trebuchet MS"/>
              </a:rPr>
              <a:t>the  </a:t>
            </a:r>
            <a:r>
              <a:rPr sz="1900" b="1" spc="-105" dirty="0">
                <a:latin typeface="Trebuchet MS"/>
                <a:cs typeface="Trebuchet MS"/>
              </a:rPr>
              <a:t>sporophyte </a:t>
            </a:r>
            <a:r>
              <a:rPr sz="1900" b="1" spc="-85" dirty="0">
                <a:latin typeface="Trebuchet MS"/>
                <a:cs typeface="Trebuchet MS"/>
              </a:rPr>
              <a:t>is </a:t>
            </a:r>
            <a:r>
              <a:rPr sz="1900" b="1" spc="-100" dirty="0">
                <a:latin typeface="Trebuchet MS"/>
                <a:cs typeface="Trebuchet MS"/>
              </a:rPr>
              <a:t>found</a:t>
            </a:r>
            <a:r>
              <a:rPr sz="1900" b="1" spc="-229" dirty="0">
                <a:latin typeface="Trebuchet MS"/>
                <a:cs typeface="Trebuchet MS"/>
              </a:rPr>
              <a:t> </a:t>
            </a:r>
            <a:r>
              <a:rPr sz="1900" b="1" spc="-105" dirty="0">
                <a:latin typeface="Trebuchet MS"/>
                <a:cs typeface="Trebuchet MS"/>
              </a:rPr>
              <a:t>in  </a:t>
            </a:r>
            <a:r>
              <a:rPr sz="1900" b="1" spc="-114" dirty="0">
                <a:latin typeface="Trebuchet MS"/>
                <a:cs typeface="Trebuchet MS"/>
              </a:rPr>
              <a:t>the </a:t>
            </a:r>
            <a:r>
              <a:rPr sz="1900" b="1" spc="-100" dirty="0">
                <a:latin typeface="Trebuchet MS"/>
                <a:cs typeface="Trebuchet MS"/>
              </a:rPr>
              <a:t>class</a:t>
            </a:r>
            <a:r>
              <a:rPr sz="1900" b="1" spc="-170" dirty="0">
                <a:latin typeface="Trebuchet MS"/>
                <a:cs typeface="Trebuchet MS"/>
              </a:rPr>
              <a:t> </a:t>
            </a:r>
            <a:r>
              <a:rPr sz="1900" b="1" spc="-105" dirty="0">
                <a:latin typeface="Trebuchet MS"/>
                <a:cs typeface="Trebuchet MS"/>
              </a:rPr>
              <a:t>Bryopsida.</a:t>
            </a:r>
            <a:endParaRPr sz="1900">
              <a:latin typeface="Trebuchet MS"/>
              <a:cs typeface="Trebuchet MS"/>
            </a:endParaRPr>
          </a:p>
          <a:p>
            <a:pPr marL="299085" marR="316230" indent="-287020">
              <a:lnSpc>
                <a:spcPct val="90000"/>
              </a:lnSpc>
              <a:spcBef>
                <a:spcPts val="985"/>
              </a:spcBef>
              <a:buFont typeface="Wingdings"/>
              <a:buChar char=""/>
              <a:tabLst>
                <a:tab pos="299720" algn="l"/>
              </a:tabLst>
            </a:pPr>
            <a:r>
              <a:rPr sz="1900" b="1" spc="-160" dirty="0">
                <a:latin typeface="Trebuchet MS"/>
                <a:cs typeface="Trebuchet MS"/>
              </a:rPr>
              <a:t>The </a:t>
            </a:r>
            <a:r>
              <a:rPr sz="1900" b="1" spc="-105" dirty="0">
                <a:latin typeface="Trebuchet MS"/>
                <a:cs typeface="Trebuchet MS"/>
              </a:rPr>
              <a:t>regions </a:t>
            </a:r>
            <a:r>
              <a:rPr sz="1900" b="1" spc="-130" dirty="0">
                <a:latin typeface="Trebuchet MS"/>
                <a:cs typeface="Trebuchet MS"/>
              </a:rPr>
              <a:t>like</a:t>
            </a:r>
            <a:r>
              <a:rPr sz="1900" b="1" spc="-204" dirty="0">
                <a:latin typeface="Trebuchet MS"/>
                <a:cs typeface="Trebuchet MS"/>
              </a:rPr>
              <a:t> </a:t>
            </a:r>
            <a:r>
              <a:rPr sz="1900" b="1" spc="-110" dirty="0">
                <a:latin typeface="Trebuchet MS"/>
                <a:cs typeface="Trebuchet MS"/>
              </a:rPr>
              <a:t>foot,  </a:t>
            </a:r>
            <a:r>
              <a:rPr sz="1900" b="1" spc="-114" dirty="0">
                <a:latin typeface="Trebuchet MS"/>
                <a:cs typeface="Trebuchet MS"/>
              </a:rPr>
              <a:t>seta,capsule wall,  columella,</a:t>
            </a:r>
            <a:r>
              <a:rPr sz="1900" b="1" spc="-215" dirty="0">
                <a:latin typeface="Trebuchet MS"/>
                <a:cs typeface="Trebuchet MS"/>
              </a:rPr>
              <a:t> </a:t>
            </a:r>
            <a:r>
              <a:rPr sz="1900" b="1" spc="-90" dirty="0">
                <a:latin typeface="Trebuchet MS"/>
                <a:cs typeface="Trebuchet MS"/>
              </a:rPr>
              <a:t>apophysis</a:t>
            </a:r>
            <a:endParaRPr sz="1900">
              <a:latin typeface="Trebuchet MS"/>
              <a:cs typeface="Trebuchet MS"/>
            </a:endParaRPr>
          </a:p>
          <a:p>
            <a:pPr marL="299085" marR="759460">
              <a:lnSpc>
                <a:spcPts val="2050"/>
              </a:lnSpc>
              <a:spcBef>
                <a:spcPts val="30"/>
              </a:spcBef>
            </a:pPr>
            <a:r>
              <a:rPr sz="1900" b="1" spc="-125" dirty="0">
                <a:latin typeface="Trebuchet MS"/>
                <a:cs typeface="Trebuchet MS"/>
              </a:rPr>
              <a:t>,operculum </a:t>
            </a:r>
            <a:r>
              <a:rPr sz="1900" b="1" spc="-90" dirty="0">
                <a:latin typeface="Trebuchet MS"/>
                <a:cs typeface="Trebuchet MS"/>
              </a:rPr>
              <a:t>and  </a:t>
            </a:r>
            <a:r>
              <a:rPr sz="1900" b="1" spc="-110" dirty="0">
                <a:latin typeface="Trebuchet MS"/>
                <a:cs typeface="Trebuchet MS"/>
              </a:rPr>
              <a:t>peristome </a:t>
            </a:r>
            <a:r>
              <a:rPr sz="1900" b="1" spc="-105" dirty="0">
                <a:latin typeface="Trebuchet MS"/>
                <a:cs typeface="Trebuchet MS"/>
              </a:rPr>
              <a:t>in</a:t>
            </a:r>
            <a:r>
              <a:rPr sz="1900" b="1" spc="-220" dirty="0">
                <a:latin typeface="Trebuchet MS"/>
                <a:cs typeface="Trebuchet MS"/>
              </a:rPr>
              <a:t> </a:t>
            </a:r>
            <a:r>
              <a:rPr sz="1900" b="1" spc="-114" dirty="0">
                <a:latin typeface="Trebuchet MS"/>
                <a:cs typeface="Trebuchet MS"/>
              </a:rPr>
              <a:t>the  </a:t>
            </a:r>
            <a:r>
              <a:rPr sz="1900" b="1" spc="-105" dirty="0">
                <a:latin typeface="Trebuchet MS"/>
                <a:cs typeface="Trebuchet MS"/>
              </a:rPr>
              <a:t>Bryophyta</a:t>
            </a:r>
            <a:r>
              <a:rPr sz="1900" b="1" spc="-140" dirty="0">
                <a:latin typeface="Trebuchet MS"/>
                <a:cs typeface="Trebuchet MS"/>
              </a:rPr>
              <a:t> </a:t>
            </a:r>
            <a:r>
              <a:rPr sz="1900" b="1" spc="-195" dirty="0">
                <a:latin typeface="Trebuchet MS"/>
                <a:cs typeface="Trebuchet MS"/>
              </a:rPr>
              <a:t>.</a:t>
            </a:r>
            <a:endParaRPr sz="1900">
              <a:latin typeface="Trebuchet MS"/>
              <a:cs typeface="Trebuchet MS"/>
            </a:endParaRPr>
          </a:p>
          <a:p>
            <a:pPr marL="299085" marR="5080" indent="-287020">
              <a:lnSpc>
                <a:spcPct val="90100"/>
              </a:lnSpc>
              <a:spcBef>
                <a:spcPts val="970"/>
              </a:spcBef>
              <a:buFont typeface="Wingdings"/>
              <a:buChar char=""/>
              <a:tabLst>
                <a:tab pos="299720" algn="l"/>
              </a:tabLst>
            </a:pPr>
            <a:r>
              <a:rPr sz="1900" b="1" spc="-120" dirty="0">
                <a:latin typeface="Trebuchet MS"/>
                <a:cs typeface="Trebuchet MS"/>
              </a:rPr>
              <a:t>Funaria,Politrichum</a:t>
            </a:r>
            <a:r>
              <a:rPr sz="1900" b="1" spc="-200" dirty="0">
                <a:latin typeface="Trebuchet MS"/>
                <a:cs typeface="Trebuchet MS"/>
              </a:rPr>
              <a:t> </a:t>
            </a:r>
            <a:r>
              <a:rPr sz="1900" b="1" spc="-90" dirty="0">
                <a:latin typeface="Trebuchet MS"/>
                <a:cs typeface="Trebuchet MS"/>
              </a:rPr>
              <a:t>and  </a:t>
            </a:r>
            <a:r>
              <a:rPr sz="1900" b="1" spc="-95" dirty="0">
                <a:latin typeface="Trebuchet MS"/>
                <a:cs typeface="Trebuchet MS"/>
              </a:rPr>
              <a:t>Pogonatum </a:t>
            </a:r>
            <a:r>
              <a:rPr sz="1900" b="1" spc="-125" dirty="0">
                <a:latin typeface="Trebuchet MS"/>
                <a:cs typeface="Trebuchet MS"/>
              </a:rPr>
              <a:t>represent  </a:t>
            </a:r>
            <a:r>
              <a:rPr sz="1900" b="1" spc="-114" dirty="0">
                <a:latin typeface="Trebuchet MS"/>
                <a:cs typeface="Trebuchet MS"/>
              </a:rPr>
              <a:t>the </a:t>
            </a:r>
            <a:r>
              <a:rPr sz="1900" b="1" spc="-120" dirty="0">
                <a:latin typeface="Trebuchet MS"/>
                <a:cs typeface="Trebuchet MS"/>
              </a:rPr>
              <a:t>sterile</a:t>
            </a:r>
            <a:r>
              <a:rPr sz="1900" b="1" spc="-200" dirty="0">
                <a:latin typeface="Trebuchet MS"/>
                <a:cs typeface="Trebuchet MS"/>
              </a:rPr>
              <a:t> </a:t>
            </a:r>
            <a:r>
              <a:rPr sz="1900" b="1" spc="-110" dirty="0">
                <a:latin typeface="Trebuchet MS"/>
                <a:cs typeface="Trebuchet MS"/>
              </a:rPr>
              <a:t>tissue.</a:t>
            </a:r>
            <a:endParaRPr sz="1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671576"/>
            <a:ext cx="7611109" cy="439420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241300" marR="174625" indent="-228600">
              <a:lnSpc>
                <a:spcPts val="2920"/>
              </a:lnSpc>
              <a:spcBef>
                <a:spcPts val="459"/>
              </a:spcBef>
              <a:buSzPct val="96296"/>
              <a:buFont typeface="Wingdings"/>
              <a:buChar char=""/>
              <a:tabLst>
                <a:tab pos="269875" algn="l"/>
                <a:tab pos="5333365" algn="l"/>
              </a:tabLst>
            </a:pPr>
            <a:r>
              <a:rPr sz="2700" b="1" spc="-180" dirty="0">
                <a:latin typeface="Trebuchet MS"/>
                <a:cs typeface="Trebuchet MS"/>
              </a:rPr>
              <a:t>Thus </a:t>
            </a:r>
            <a:r>
              <a:rPr sz="2700" b="1" spc="-160" dirty="0">
                <a:latin typeface="Trebuchet MS"/>
                <a:cs typeface="Trebuchet MS"/>
              </a:rPr>
              <a:t>the </a:t>
            </a:r>
            <a:r>
              <a:rPr sz="2700" b="1" spc="-145" dirty="0">
                <a:latin typeface="Trebuchet MS"/>
                <a:cs typeface="Trebuchet MS"/>
              </a:rPr>
              <a:t>sporophyte </a:t>
            </a:r>
            <a:r>
              <a:rPr sz="2700" b="1" spc="-114" dirty="0">
                <a:latin typeface="Trebuchet MS"/>
                <a:cs typeface="Trebuchet MS"/>
              </a:rPr>
              <a:t>of </a:t>
            </a:r>
            <a:r>
              <a:rPr sz="2700" b="1" spc="-175" dirty="0">
                <a:latin typeface="Trebuchet MS"/>
                <a:cs typeface="Trebuchet MS"/>
              </a:rPr>
              <a:t>Riccia </a:t>
            </a:r>
            <a:r>
              <a:rPr sz="2700" b="1" spc="-114" dirty="0">
                <a:latin typeface="Trebuchet MS"/>
                <a:cs typeface="Trebuchet MS"/>
              </a:rPr>
              <a:t>is </a:t>
            </a:r>
            <a:r>
              <a:rPr sz="2700" b="1" spc="-160" dirty="0">
                <a:latin typeface="Trebuchet MS"/>
                <a:cs typeface="Trebuchet MS"/>
              </a:rPr>
              <a:t>the </a:t>
            </a:r>
            <a:r>
              <a:rPr sz="2700" b="1" spc="-135" dirty="0">
                <a:latin typeface="Trebuchet MS"/>
                <a:cs typeface="Trebuchet MS"/>
              </a:rPr>
              <a:t>simplest  </a:t>
            </a:r>
            <a:r>
              <a:rPr sz="2700" b="1" spc="-114" dirty="0">
                <a:latin typeface="Trebuchet MS"/>
                <a:cs typeface="Trebuchet MS"/>
              </a:rPr>
              <a:t>amongst </a:t>
            </a:r>
            <a:r>
              <a:rPr sz="2700" b="1" spc="-160" dirty="0">
                <a:latin typeface="Trebuchet MS"/>
                <a:cs typeface="Trebuchet MS"/>
              </a:rPr>
              <a:t>the </a:t>
            </a:r>
            <a:r>
              <a:rPr sz="2700" b="1" spc="-165" dirty="0">
                <a:latin typeface="Trebuchet MS"/>
                <a:cs typeface="Trebuchet MS"/>
              </a:rPr>
              <a:t>bryophytes, </a:t>
            </a:r>
            <a:r>
              <a:rPr sz="2700" b="1" spc="-140" dirty="0">
                <a:latin typeface="Trebuchet MS"/>
                <a:cs typeface="Trebuchet MS"/>
              </a:rPr>
              <a:t>with </a:t>
            </a:r>
            <a:r>
              <a:rPr sz="2700" b="1" spc="-110" dirty="0">
                <a:latin typeface="Trebuchet MS"/>
                <a:cs typeface="Trebuchet MS"/>
              </a:rPr>
              <a:t>a </a:t>
            </a:r>
            <a:r>
              <a:rPr sz="2700" b="1" spc="-185" dirty="0">
                <a:latin typeface="Trebuchet MS"/>
                <a:cs typeface="Trebuchet MS"/>
              </a:rPr>
              <a:t>very </a:t>
            </a:r>
            <a:r>
              <a:rPr sz="2700" b="1" spc="-135" dirty="0">
                <a:latin typeface="Trebuchet MS"/>
                <a:cs typeface="Trebuchet MS"/>
              </a:rPr>
              <a:t>high  proportion </a:t>
            </a:r>
            <a:r>
              <a:rPr sz="2700" b="1" spc="-114" dirty="0">
                <a:latin typeface="Trebuchet MS"/>
                <a:cs typeface="Trebuchet MS"/>
              </a:rPr>
              <a:t>of </a:t>
            </a:r>
            <a:r>
              <a:rPr sz="2700" b="1" spc="-175" dirty="0">
                <a:latin typeface="Trebuchet MS"/>
                <a:cs typeface="Trebuchet MS"/>
              </a:rPr>
              <a:t>fertile </a:t>
            </a:r>
            <a:r>
              <a:rPr sz="2700" b="1" spc="-135" dirty="0">
                <a:latin typeface="Trebuchet MS"/>
                <a:cs typeface="Trebuchet MS"/>
              </a:rPr>
              <a:t>tissue</a:t>
            </a:r>
            <a:r>
              <a:rPr sz="2700" b="1" spc="-335" dirty="0">
                <a:latin typeface="Trebuchet MS"/>
                <a:cs typeface="Trebuchet MS"/>
              </a:rPr>
              <a:t> </a:t>
            </a:r>
            <a:r>
              <a:rPr sz="2700" b="1" spc="-125" dirty="0">
                <a:latin typeface="Trebuchet MS"/>
                <a:cs typeface="Trebuchet MS"/>
              </a:rPr>
              <a:t>and</a:t>
            </a:r>
            <a:r>
              <a:rPr sz="2700" b="1" spc="-180" dirty="0">
                <a:latin typeface="Trebuchet MS"/>
                <a:cs typeface="Trebuchet MS"/>
              </a:rPr>
              <a:t> </a:t>
            </a:r>
            <a:r>
              <a:rPr sz="2700" b="1" spc="-160" dirty="0">
                <a:latin typeface="Trebuchet MS"/>
                <a:cs typeface="Trebuchet MS"/>
              </a:rPr>
              <a:t>the	</a:t>
            </a:r>
            <a:r>
              <a:rPr sz="2700" b="1" spc="-170" dirty="0">
                <a:latin typeface="Trebuchet MS"/>
                <a:cs typeface="Trebuchet MS"/>
              </a:rPr>
              <a:t>sterile </a:t>
            </a:r>
            <a:r>
              <a:rPr sz="2700" b="1" spc="-135" dirty="0">
                <a:latin typeface="Trebuchet MS"/>
                <a:cs typeface="Trebuchet MS"/>
              </a:rPr>
              <a:t>tissue</a:t>
            </a:r>
            <a:r>
              <a:rPr sz="2700" b="1" spc="-270" dirty="0">
                <a:latin typeface="Trebuchet MS"/>
                <a:cs typeface="Trebuchet MS"/>
              </a:rPr>
              <a:t> </a:t>
            </a:r>
            <a:r>
              <a:rPr sz="2700" b="1" spc="-114" dirty="0">
                <a:latin typeface="Trebuchet MS"/>
                <a:cs typeface="Trebuchet MS"/>
              </a:rPr>
              <a:t>is  </a:t>
            </a:r>
            <a:r>
              <a:rPr sz="2700" b="1" spc="-185" dirty="0">
                <a:latin typeface="Trebuchet MS"/>
                <a:cs typeface="Trebuchet MS"/>
              </a:rPr>
              <a:t>very</a:t>
            </a:r>
            <a:r>
              <a:rPr sz="2700" b="1" spc="-210" dirty="0">
                <a:latin typeface="Trebuchet MS"/>
                <a:cs typeface="Trebuchet MS"/>
              </a:rPr>
              <a:t> </a:t>
            </a:r>
            <a:r>
              <a:rPr sz="2700" b="1" spc="-145" dirty="0">
                <a:latin typeface="Trebuchet MS"/>
                <a:cs typeface="Trebuchet MS"/>
              </a:rPr>
              <a:t>small.</a:t>
            </a:r>
            <a:endParaRPr sz="2700">
              <a:latin typeface="Trebuchet MS"/>
              <a:cs typeface="Trebuchet MS"/>
            </a:endParaRPr>
          </a:p>
          <a:p>
            <a:pPr marL="241300" marR="5080" indent="-228600">
              <a:lnSpc>
                <a:spcPct val="90000"/>
              </a:lnSpc>
              <a:spcBef>
                <a:spcPts val="944"/>
              </a:spcBef>
              <a:buSzPct val="96296"/>
              <a:buFont typeface="Wingdings"/>
              <a:buChar char=""/>
              <a:tabLst>
                <a:tab pos="269875" algn="l"/>
              </a:tabLst>
            </a:pPr>
            <a:r>
              <a:rPr sz="2700" b="1" spc="-114" dirty="0">
                <a:latin typeface="Trebuchet MS"/>
                <a:cs typeface="Trebuchet MS"/>
              </a:rPr>
              <a:t>On </a:t>
            </a:r>
            <a:r>
              <a:rPr sz="2700" b="1" spc="-160" dirty="0">
                <a:latin typeface="Trebuchet MS"/>
                <a:cs typeface="Trebuchet MS"/>
              </a:rPr>
              <a:t>the </a:t>
            </a:r>
            <a:r>
              <a:rPr sz="2700" b="1" spc="-150" dirty="0">
                <a:latin typeface="Trebuchet MS"/>
                <a:cs typeface="Trebuchet MS"/>
              </a:rPr>
              <a:t>other </a:t>
            </a:r>
            <a:r>
              <a:rPr sz="2700" b="1" spc="-135" dirty="0">
                <a:latin typeface="Trebuchet MS"/>
                <a:cs typeface="Trebuchet MS"/>
              </a:rPr>
              <a:t>hand </a:t>
            </a:r>
            <a:r>
              <a:rPr sz="2700" b="1" spc="-300" dirty="0">
                <a:latin typeface="Trebuchet MS"/>
                <a:cs typeface="Trebuchet MS"/>
              </a:rPr>
              <a:t>, </a:t>
            </a:r>
            <a:r>
              <a:rPr sz="2700" b="1" spc="-160" dirty="0">
                <a:latin typeface="Trebuchet MS"/>
                <a:cs typeface="Trebuchet MS"/>
              </a:rPr>
              <a:t>the members </a:t>
            </a:r>
            <a:r>
              <a:rPr sz="2700" b="1" spc="-114" dirty="0">
                <a:latin typeface="Trebuchet MS"/>
                <a:cs typeface="Trebuchet MS"/>
              </a:rPr>
              <a:t>of </a:t>
            </a:r>
            <a:r>
              <a:rPr sz="2700" b="1" spc="-160" dirty="0">
                <a:latin typeface="Trebuchet MS"/>
                <a:cs typeface="Trebuchet MS"/>
              </a:rPr>
              <a:t>the </a:t>
            </a:r>
            <a:r>
              <a:rPr sz="2700" b="1" spc="-140" dirty="0">
                <a:latin typeface="Trebuchet MS"/>
                <a:cs typeface="Trebuchet MS"/>
              </a:rPr>
              <a:t>class  </a:t>
            </a:r>
            <a:r>
              <a:rPr sz="2700" b="1" spc="-130" dirty="0">
                <a:latin typeface="Trebuchet MS"/>
                <a:cs typeface="Trebuchet MS"/>
              </a:rPr>
              <a:t>Bryopsida </a:t>
            </a:r>
            <a:r>
              <a:rPr sz="2700" b="1" spc="-180" dirty="0">
                <a:latin typeface="Trebuchet MS"/>
                <a:cs typeface="Trebuchet MS"/>
              </a:rPr>
              <a:t>(e.g.,Funaria,Polytrichum </a:t>
            </a:r>
            <a:r>
              <a:rPr sz="2700" b="1" spc="-300" dirty="0">
                <a:latin typeface="Trebuchet MS"/>
                <a:cs typeface="Trebuchet MS"/>
              </a:rPr>
              <a:t>, </a:t>
            </a:r>
            <a:r>
              <a:rPr sz="2700" b="1" spc="-130" dirty="0">
                <a:latin typeface="Trebuchet MS"/>
                <a:cs typeface="Trebuchet MS"/>
              </a:rPr>
              <a:t>Pogonatum </a:t>
            </a:r>
            <a:r>
              <a:rPr sz="2700" b="1" spc="-155" dirty="0">
                <a:latin typeface="Trebuchet MS"/>
                <a:cs typeface="Trebuchet MS"/>
              </a:rPr>
              <a:t>)  </a:t>
            </a:r>
            <a:r>
              <a:rPr sz="2700" b="1" spc="-170" dirty="0">
                <a:latin typeface="Trebuchet MS"/>
                <a:cs typeface="Trebuchet MS"/>
              </a:rPr>
              <a:t>have </a:t>
            </a:r>
            <a:r>
              <a:rPr sz="2700" b="1" spc="-160" dirty="0">
                <a:latin typeface="Trebuchet MS"/>
                <a:cs typeface="Trebuchet MS"/>
              </a:rPr>
              <a:t>the </a:t>
            </a:r>
            <a:r>
              <a:rPr sz="2700" b="1" spc="-120" dirty="0">
                <a:latin typeface="Trebuchet MS"/>
                <a:cs typeface="Trebuchet MS"/>
              </a:rPr>
              <a:t>most </a:t>
            </a:r>
            <a:r>
              <a:rPr sz="2700" b="1" spc="-175" dirty="0">
                <a:latin typeface="Trebuchet MS"/>
                <a:cs typeface="Trebuchet MS"/>
              </a:rPr>
              <a:t>complex </a:t>
            </a:r>
            <a:r>
              <a:rPr sz="2700" b="1" spc="-145" dirty="0">
                <a:latin typeface="Trebuchet MS"/>
                <a:cs typeface="Trebuchet MS"/>
              </a:rPr>
              <a:t>sporophyte </a:t>
            </a:r>
            <a:r>
              <a:rPr sz="2700" b="1" spc="-140" dirty="0">
                <a:latin typeface="Trebuchet MS"/>
                <a:cs typeface="Trebuchet MS"/>
              </a:rPr>
              <a:t>with </a:t>
            </a:r>
            <a:r>
              <a:rPr sz="2700" b="1" spc="-110" dirty="0">
                <a:latin typeface="Trebuchet MS"/>
                <a:cs typeface="Trebuchet MS"/>
              </a:rPr>
              <a:t>a </a:t>
            </a:r>
            <a:r>
              <a:rPr sz="2700" b="1" spc="-185" dirty="0">
                <a:latin typeface="Trebuchet MS"/>
                <a:cs typeface="Trebuchet MS"/>
              </a:rPr>
              <a:t>very</a:t>
            </a:r>
            <a:r>
              <a:rPr sz="2700" b="1" spc="-615" dirty="0">
                <a:latin typeface="Trebuchet MS"/>
                <a:cs typeface="Trebuchet MS"/>
              </a:rPr>
              <a:t> </a:t>
            </a:r>
            <a:r>
              <a:rPr sz="2700" b="1" spc="-130" dirty="0">
                <a:latin typeface="Trebuchet MS"/>
                <a:cs typeface="Trebuchet MS"/>
              </a:rPr>
              <a:t>high  </a:t>
            </a:r>
            <a:r>
              <a:rPr sz="2700" b="1" spc="-170" dirty="0">
                <a:latin typeface="Trebuchet MS"/>
                <a:cs typeface="Trebuchet MS"/>
              </a:rPr>
              <a:t>degree </a:t>
            </a:r>
            <a:r>
              <a:rPr sz="2700" b="1" spc="-114" dirty="0">
                <a:latin typeface="Trebuchet MS"/>
                <a:cs typeface="Trebuchet MS"/>
              </a:rPr>
              <a:t>of</a:t>
            </a:r>
            <a:r>
              <a:rPr sz="2700" b="1" spc="-240" dirty="0">
                <a:latin typeface="Trebuchet MS"/>
                <a:cs typeface="Trebuchet MS"/>
              </a:rPr>
              <a:t> </a:t>
            </a:r>
            <a:r>
              <a:rPr sz="2700" b="1" spc="-190" dirty="0">
                <a:latin typeface="Trebuchet MS"/>
                <a:cs typeface="Trebuchet MS"/>
              </a:rPr>
              <a:t>sterility.</a:t>
            </a:r>
            <a:endParaRPr sz="2700">
              <a:latin typeface="Trebuchet MS"/>
              <a:cs typeface="Trebuchet MS"/>
            </a:endParaRPr>
          </a:p>
          <a:p>
            <a:pPr marL="241300" marR="95885" indent="-228600">
              <a:lnSpc>
                <a:spcPts val="2920"/>
              </a:lnSpc>
              <a:spcBef>
                <a:spcPts val="1035"/>
              </a:spcBef>
              <a:buSzPct val="96296"/>
              <a:buFont typeface="Wingdings"/>
              <a:buChar char=""/>
              <a:tabLst>
                <a:tab pos="269875" algn="l"/>
                <a:tab pos="4797425" algn="l"/>
              </a:tabLst>
            </a:pPr>
            <a:r>
              <a:rPr sz="2700" b="1" spc="-225" dirty="0">
                <a:latin typeface="Trebuchet MS"/>
                <a:cs typeface="Trebuchet MS"/>
              </a:rPr>
              <a:t>The </a:t>
            </a:r>
            <a:r>
              <a:rPr sz="2700" b="1" spc="-140" dirty="0">
                <a:latin typeface="Trebuchet MS"/>
                <a:cs typeface="Trebuchet MS"/>
              </a:rPr>
              <a:t>evolution </a:t>
            </a:r>
            <a:r>
              <a:rPr sz="2700" b="1" spc="-114" dirty="0">
                <a:latin typeface="Trebuchet MS"/>
                <a:cs typeface="Trebuchet MS"/>
              </a:rPr>
              <a:t>of</a:t>
            </a:r>
            <a:r>
              <a:rPr sz="2700" b="1" spc="-225" dirty="0">
                <a:latin typeface="Trebuchet MS"/>
                <a:cs typeface="Trebuchet MS"/>
              </a:rPr>
              <a:t> </a:t>
            </a:r>
            <a:r>
              <a:rPr sz="2700" b="1" spc="-145" dirty="0">
                <a:latin typeface="Trebuchet MS"/>
                <a:cs typeface="Trebuchet MS"/>
              </a:rPr>
              <a:t>sporophyte</a:t>
            </a:r>
            <a:r>
              <a:rPr sz="2700" b="1" spc="-200" dirty="0">
                <a:latin typeface="Trebuchet MS"/>
                <a:cs typeface="Trebuchet MS"/>
              </a:rPr>
              <a:t> </a:t>
            </a:r>
            <a:r>
              <a:rPr sz="2700" b="1" spc="-145" dirty="0">
                <a:latin typeface="Trebuchet MS"/>
                <a:cs typeface="Trebuchet MS"/>
              </a:rPr>
              <a:t>in	</a:t>
            </a:r>
            <a:r>
              <a:rPr sz="2700" b="1" spc="-150" dirty="0">
                <a:latin typeface="Trebuchet MS"/>
                <a:cs typeface="Trebuchet MS"/>
              </a:rPr>
              <a:t>bryophytes </a:t>
            </a:r>
            <a:r>
              <a:rPr sz="2700" b="1" spc="-100" dirty="0">
                <a:latin typeface="Trebuchet MS"/>
                <a:cs typeface="Trebuchet MS"/>
              </a:rPr>
              <a:t>as</a:t>
            </a:r>
            <a:r>
              <a:rPr sz="2700" b="1" spc="-365" dirty="0">
                <a:latin typeface="Trebuchet MS"/>
                <a:cs typeface="Trebuchet MS"/>
              </a:rPr>
              <a:t> </a:t>
            </a:r>
            <a:r>
              <a:rPr sz="2700" b="1" spc="-160" dirty="0">
                <a:latin typeface="Trebuchet MS"/>
                <a:cs typeface="Trebuchet MS"/>
              </a:rPr>
              <a:t>such  </a:t>
            </a:r>
            <a:r>
              <a:rPr sz="2700" b="1" spc="-114" dirty="0">
                <a:latin typeface="Trebuchet MS"/>
                <a:cs typeface="Trebuchet MS"/>
              </a:rPr>
              <a:t>is </a:t>
            </a:r>
            <a:r>
              <a:rPr sz="2700" b="1" spc="-160" dirty="0">
                <a:latin typeface="Trebuchet MS"/>
                <a:cs typeface="Trebuchet MS"/>
              </a:rPr>
              <a:t>considered </a:t>
            </a:r>
            <a:r>
              <a:rPr sz="2700" b="1" spc="-120" dirty="0">
                <a:latin typeface="Trebuchet MS"/>
                <a:cs typeface="Trebuchet MS"/>
              </a:rPr>
              <a:t>to </a:t>
            </a:r>
            <a:r>
              <a:rPr sz="2700" b="1" spc="-170" dirty="0">
                <a:latin typeface="Trebuchet MS"/>
                <a:cs typeface="Trebuchet MS"/>
              </a:rPr>
              <a:t>have </a:t>
            </a:r>
            <a:r>
              <a:rPr sz="2700" b="1" spc="-175" dirty="0">
                <a:latin typeface="Trebuchet MS"/>
                <a:cs typeface="Trebuchet MS"/>
              </a:rPr>
              <a:t>taken </a:t>
            </a:r>
            <a:r>
              <a:rPr sz="2700" b="1" spc="-165" dirty="0">
                <a:latin typeface="Trebuchet MS"/>
                <a:cs typeface="Trebuchet MS"/>
              </a:rPr>
              <a:t>place </a:t>
            </a:r>
            <a:r>
              <a:rPr sz="2700" b="1" spc="-145" dirty="0">
                <a:latin typeface="Trebuchet MS"/>
                <a:cs typeface="Trebuchet MS"/>
              </a:rPr>
              <a:t>by </a:t>
            </a:r>
            <a:r>
              <a:rPr sz="2700" b="1" spc="-150" dirty="0">
                <a:latin typeface="Trebuchet MS"/>
                <a:cs typeface="Trebuchet MS"/>
              </a:rPr>
              <a:t>progressive  </a:t>
            </a:r>
            <a:r>
              <a:rPr sz="2700" b="1" spc="-170" dirty="0">
                <a:latin typeface="Trebuchet MS"/>
                <a:cs typeface="Trebuchet MS"/>
              </a:rPr>
              <a:t>sterilization </a:t>
            </a:r>
            <a:r>
              <a:rPr sz="2700" b="1" spc="-114" dirty="0">
                <a:latin typeface="Trebuchet MS"/>
                <a:cs typeface="Trebuchet MS"/>
              </a:rPr>
              <a:t>of </a:t>
            </a:r>
            <a:r>
              <a:rPr sz="2700" b="1" spc="-160" dirty="0">
                <a:latin typeface="Trebuchet MS"/>
                <a:cs typeface="Trebuchet MS"/>
              </a:rPr>
              <a:t>the </a:t>
            </a:r>
            <a:r>
              <a:rPr sz="2700" b="1" spc="-175" dirty="0">
                <a:latin typeface="Trebuchet MS"/>
                <a:cs typeface="Trebuchet MS"/>
              </a:rPr>
              <a:t>fertile </a:t>
            </a:r>
            <a:r>
              <a:rPr sz="2700" b="1" spc="-135" dirty="0">
                <a:latin typeface="Trebuchet MS"/>
                <a:cs typeface="Trebuchet MS"/>
              </a:rPr>
              <a:t>tissue</a:t>
            </a:r>
            <a:r>
              <a:rPr sz="2700" b="1" spc="-350" dirty="0">
                <a:latin typeface="Trebuchet MS"/>
                <a:cs typeface="Trebuchet MS"/>
              </a:rPr>
              <a:t> </a:t>
            </a:r>
            <a:r>
              <a:rPr sz="2700" b="1" spc="-275" dirty="0">
                <a:latin typeface="Trebuchet MS"/>
                <a:cs typeface="Trebuchet MS"/>
              </a:rPr>
              <a:t>.</a:t>
            </a:r>
            <a:endParaRPr sz="27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9412" y="365759"/>
            <a:ext cx="7886700" cy="132461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12827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1010"/>
              </a:spcBef>
            </a:pPr>
            <a:r>
              <a:rPr sz="5800" spc="-320" dirty="0"/>
              <a:t>Reduction</a:t>
            </a:r>
            <a:r>
              <a:rPr sz="5800" spc="-560" dirty="0"/>
              <a:t> </a:t>
            </a:r>
            <a:r>
              <a:rPr sz="5800" spc="-315" dirty="0"/>
              <a:t>Theory</a:t>
            </a:r>
            <a:endParaRPr sz="5800"/>
          </a:p>
        </p:txBody>
      </p:sp>
      <p:sp>
        <p:nvSpPr>
          <p:cNvPr id="3" name="object 3"/>
          <p:cNvSpPr txBox="1"/>
          <p:nvPr/>
        </p:nvSpPr>
        <p:spPr>
          <a:xfrm>
            <a:off x="707542" y="1790445"/>
            <a:ext cx="7602855" cy="4827905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241300" marR="775970" indent="-228600">
              <a:lnSpc>
                <a:spcPct val="90000"/>
              </a:lnSpc>
              <a:spcBef>
                <a:spcPts val="450"/>
              </a:spcBef>
              <a:buSzPct val="96551"/>
              <a:buFont typeface="Wingdings"/>
              <a:buChar char=""/>
              <a:tabLst>
                <a:tab pos="288925" algn="l"/>
              </a:tabLst>
            </a:pPr>
            <a:r>
              <a:rPr sz="2900" b="1" spc="-235" dirty="0">
                <a:latin typeface="Trebuchet MS"/>
                <a:cs typeface="Trebuchet MS"/>
              </a:rPr>
              <a:t>There </a:t>
            </a:r>
            <a:r>
              <a:rPr sz="2900" b="1" spc="-125" dirty="0">
                <a:latin typeface="Trebuchet MS"/>
                <a:cs typeface="Trebuchet MS"/>
              </a:rPr>
              <a:t>is </a:t>
            </a:r>
            <a:r>
              <a:rPr sz="2900" b="1" spc="-215" dirty="0">
                <a:latin typeface="Trebuchet MS"/>
                <a:cs typeface="Trebuchet MS"/>
              </a:rPr>
              <a:t>however, </a:t>
            </a:r>
            <a:r>
              <a:rPr sz="2900" b="1" spc="-135" dirty="0">
                <a:latin typeface="Trebuchet MS"/>
                <a:cs typeface="Trebuchet MS"/>
              </a:rPr>
              <a:t>an </a:t>
            </a:r>
            <a:r>
              <a:rPr sz="2900" b="1" spc="-140" dirty="0">
                <a:latin typeface="Trebuchet MS"/>
                <a:cs typeface="Trebuchet MS"/>
              </a:rPr>
              <a:t>-opposite school </a:t>
            </a:r>
            <a:r>
              <a:rPr sz="2900" b="1" spc="-120" dirty="0">
                <a:latin typeface="Trebuchet MS"/>
                <a:cs typeface="Trebuchet MS"/>
              </a:rPr>
              <a:t>of  </a:t>
            </a:r>
            <a:r>
              <a:rPr sz="2900" b="1" spc="-140" dirty="0">
                <a:latin typeface="Trebuchet MS"/>
                <a:cs typeface="Trebuchet MS"/>
              </a:rPr>
              <a:t>thought </a:t>
            </a:r>
            <a:r>
              <a:rPr sz="2900" b="1" spc="-160" dirty="0">
                <a:latin typeface="Trebuchet MS"/>
                <a:cs typeface="Trebuchet MS"/>
              </a:rPr>
              <a:t>led by </a:t>
            </a:r>
            <a:r>
              <a:rPr sz="2900" b="1" spc="-190" dirty="0">
                <a:latin typeface="Trebuchet MS"/>
                <a:cs typeface="Trebuchet MS"/>
              </a:rPr>
              <a:t>Kashyap,Church,Goebel</a:t>
            </a:r>
            <a:r>
              <a:rPr sz="2900" b="1" spc="-520" dirty="0">
                <a:latin typeface="Trebuchet MS"/>
                <a:cs typeface="Trebuchet MS"/>
              </a:rPr>
              <a:t> </a:t>
            </a:r>
            <a:r>
              <a:rPr sz="2900" b="1" spc="-135" dirty="0">
                <a:latin typeface="Trebuchet MS"/>
                <a:cs typeface="Trebuchet MS"/>
              </a:rPr>
              <a:t>and  </a:t>
            </a:r>
            <a:r>
              <a:rPr sz="2900" b="1" spc="-195" dirty="0">
                <a:latin typeface="Trebuchet MS"/>
                <a:cs typeface="Trebuchet MS"/>
              </a:rPr>
              <a:t>Evans.</a:t>
            </a:r>
            <a:endParaRPr sz="2900">
              <a:latin typeface="Trebuchet MS"/>
              <a:cs typeface="Trebuchet MS"/>
            </a:endParaRPr>
          </a:p>
          <a:p>
            <a:pPr marL="241300" marR="20955" indent="-228600">
              <a:lnSpc>
                <a:spcPts val="3130"/>
              </a:lnSpc>
              <a:spcBef>
                <a:spcPts val="1055"/>
              </a:spcBef>
              <a:buSzPct val="96551"/>
              <a:buFont typeface="Wingdings"/>
              <a:buChar char=""/>
              <a:tabLst>
                <a:tab pos="288925" algn="l"/>
              </a:tabLst>
            </a:pPr>
            <a:r>
              <a:rPr sz="2900" b="1" spc="-229" dirty="0">
                <a:latin typeface="Trebuchet MS"/>
                <a:cs typeface="Trebuchet MS"/>
              </a:rPr>
              <a:t>They </a:t>
            </a:r>
            <a:r>
              <a:rPr sz="2900" b="1" spc="-130" dirty="0">
                <a:latin typeface="Trebuchet MS"/>
                <a:cs typeface="Trebuchet MS"/>
              </a:rPr>
              <a:t>hold </a:t>
            </a:r>
            <a:r>
              <a:rPr sz="2900" b="1" spc="-150" dirty="0">
                <a:latin typeface="Trebuchet MS"/>
                <a:cs typeface="Trebuchet MS"/>
              </a:rPr>
              <a:t>that </a:t>
            </a:r>
            <a:r>
              <a:rPr sz="2900" b="1" spc="-90" dirty="0">
                <a:latin typeface="Trebuchet MS"/>
                <a:cs typeface="Trebuchet MS"/>
              </a:rPr>
              <a:t>so </a:t>
            </a:r>
            <a:r>
              <a:rPr sz="2900" b="1" spc="-165" dirty="0">
                <a:latin typeface="Trebuchet MS"/>
                <a:cs typeface="Trebuchet MS"/>
              </a:rPr>
              <a:t>serlated </a:t>
            </a:r>
            <a:r>
              <a:rPr sz="2900" b="1" spc="-170" dirty="0">
                <a:latin typeface="Trebuchet MS"/>
                <a:cs typeface="Trebuchet MS"/>
              </a:rPr>
              <a:t>the </a:t>
            </a:r>
            <a:r>
              <a:rPr sz="2900" b="1" spc="-150" dirty="0">
                <a:latin typeface="Trebuchet MS"/>
                <a:cs typeface="Trebuchet MS"/>
              </a:rPr>
              <a:t>evolution </a:t>
            </a:r>
            <a:r>
              <a:rPr sz="2900" b="1" spc="-120" dirty="0">
                <a:latin typeface="Trebuchet MS"/>
                <a:cs typeface="Trebuchet MS"/>
              </a:rPr>
              <a:t>of </a:t>
            </a:r>
            <a:r>
              <a:rPr sz="2900" b="1" spc="-170" dirty="0">
                <a:latin typeface="Trebuchet MS"/>
                <a:cs typeface="Trebuchet MS"/>
              </a:rPr>
              <a:t>the  </a:t>
            </a:r>
            <a:r>
              <a:rPr sz="2900" b="1" spc="-155" dirty="0">
                <a:latin typeface="Trebuchet MS"/>
                <a:cs typeface="Trebuchet MS"/>
              </a:rPr>
              <a:t>sporophyte </a:t>
            </a:r>
            <a:r>
              <a:rPr sz="2900" b="1" spc="-125" dirty="0">
                <a:latin typeface="Trebuchet MS"/>
                <a:cs typeface="Trebuchet MS"/>
              </a:rPr>
              <a:t>has </a:t>
            </a:r>
            <a:r>
              <a:rPr sz="2900" b="1" spc="-175" dirty="0">
                <a:latin typeface="Trebuchet MS"/>
                <a:cs typeface="Trebuchet MS"/>
              </a:rPr>
              <a:t>been </a:t>
            </a:r>
            <a:r>
              <a:rPr sz="2900" b="1" spc="-155" dirty="0">
                <a:latin typeface="Trebuchet MS"/>
                <a:cs typeface="Trebuchet MS"/>
              </a:rPr>
              <a:t>in </a:t>
            </a:r>
            <a:r>
              <a:rPr sz="2900" b="1" spc="-170" dirty="0">
                <a:latin typeface="Trebuchet MS"/>
                <a:cs typeface="Trebuchet MS"/>
              </a:rPr>
              <a:t>the </a:t>
            </a:r>
            <a:r>
              <a:rPr sz="2900" b="1" spc="-145" dirty="0">
                <a:latin typeface="Trebuchet MS"/>
                <a:cs typeface="Trebuchet MS"/>
              </a:rPr>
              <a:t>downward</a:t>
            </a:r>
            <a:r>
              <a:rPr sz="2900" b="1" spc="-670" dirty="0">
                <a:latin typeface="Trebuchet MS"/>
                <a:cs typeface="Trebuchet MS"/>
              </a:rPr>
              <a:t> </a:t>
            </a:r>
            <a:r>
              <a:rPr sz="2900" b="1" spc="-175" dirty="0">
                <a:latin typeface="Trebuchet MS"/>
                <a:cs typeface="Trebuchet MS"/>
              </a:rPr>
              <a:t>direction</a:t>
            </a:r>
            <a:endParaRPr sz="2900">
              <a:latin typeface="Trebuchet MS"/>
              <a:cs typeface="Trebuchet MS"/>
            </a:endParaRPr>
          </a:p>
          <a:p>
            <a:pPr marL="241300">
              <a:lnSpc>
                <a:spcPts val="3090"/>
              </a:lnSpc>
            </a:pPr>
            <a:r>
              <a:rPr sz="2900" b="1" spc="-290" dirty="0">
                <a:latin typeface="Trebuchet MS"/>
                <a:cs typeface="Trebuchet MS"/>
              </a:rPr>
              <a:t>.</a:t>
            </a:r>
            <a:endParaRPr sz="2900">
              <a:latin typeface="Trebuchet MS"/>
              <a:cs typeface="Trebuchet MS"/>
            </a:endParaRPr>
          </a:p>
          <a:p>
            <a:pPr marL="241300" marR="92075" indent="-228600">
              <a:lnSpc>
                <a:spcPts val="3130"/>
              </a:lnSpc>
              <a:spcBef>
                <a:spcPts val="1045"/>
              </a:spcBef>
              <a:buSzPct val="96551"/>
              <a:buFont typeface="Wingdings"/>
              <a:buChar char=""/>
              <a:tabLst>
                <a:tab pos="288925" algn="l"/>
              </a:tabLst>
            </a:pPr>
            <a:r>
              <a:rPr sz="2900" b="1" spc="-240" dirty="0">
                <a:latin typeface="Trebuchet MS"/>
                <a:cs typeface="Trebuchet MS"/>
              </a:rPr>
              <a:t>The </a:t>
            </a:r>
            <a:r>
              <a:rPr sz="2900" b="1" spc="-160" dirty="0">
                <a:latin typeface="Trebuchet MS"/>
                <a:cs typeface="Trebuchet MS"/>
              </a:rPr>
              <a:t>series </a:t>
            </a:r>
            <a:r>
              <a:rPr sz="2900" b="1" spc="-180" dirty="0">
                <a:latin typeface="Trebuchet MS"/>
                <a:cs typeface="Trebuchet MS"/>
              </a:rPr>
              <a:t>they believe </a:t>
            </a:r>
            <a:r>
              <a:rPr sz="2900" b="1" spc="-160" dirty="0">
                <a:latin typeface="Trebuchet MS"/>
                <a:cs typeface="Trebuchet MS"/>
              </a:rPr>
              <a:t>furnishes </a:t>
            </a:r>
            <a:r>
              <a:rPr sz="2900" b="1" spc="-135" dirty="0">
                <a:latin typeface="Trebuchet MS"/>
                <a:cs typeface="Trebuchet MS"/>
              </a:rPr>
              <a:t>an </a:t>
            </a:r>
            <a:r>
              <a:rPr sz="2900" b="1" spc="-190" dirty="0">
                <a:latin typeface="Trebuchet MS"/>
                <a:cs typeface="Trebuchet MS"/>
              </a:rPr>
              <a:t>example</a:t>
            </a:r>
            <a:r>
              <a:rPr sz="2900" b="1" spc="-570" dirty="0">
                <a:latin typeface="Trebuchet MS"/>
                <a:cs typeface="Trebuchet MS"/>
              </a:rPr>
              <a:t> </a:t>
            </a:r>
            <a:r>
              <a:rPr sz="2900" b="1" spc="-120" dirty="0">
                <a:latin typeface="Trebuchet MS"/>
                <a:cs typeface="Trebuchet MS"/>
              </a:rPr>
              <a:t>of  </a:t>
            </a:r>
            <a:r>
              <a:rPr sz="2900" b="1" spc="-170" dirty="0">
                <a:latin typeface="Trebuchet MS"/>
                <a:cs typeface="Trebuchet MS"/>
              </a:rPr>
              <a:t>retrogressive</a:t>
            </a:r>
            <a:r>
              <a:rPr sz="2900" b="1" spc="-254" dirty="0">
                <a:latin typeface="Trebuchet MS"/>
                <a:cs typeface="Trebuchet MS"/>
              </a:rPr>
              <a:t> </a:t>
            </a:r>
            <a:r>
              <a:rPr sz="2900" b="1" spc="-160" dirty="0">
                <a:latin typeface="Trebuchet MS"/>
                <a:cs typeface="Trebuchet MS"/>
              </a:rPr>
              <a:t>evolution.</a:t>
            </a:r>
            <a:endParaRPr sz="2900">
              <a:latin typeface="Trebuchet MS"/>
              <a:cs typeface="Trebuchet MS"/>
            </a:endParaRPr>
          </a:p>
          <a:p>
            <a:pPr marL="241300" marR="5080" indent="-228600">
              <a:lnSpc>
                <a:spcPct val="90000"/>
              </a:lnSpc>
              <a:spcBef>
                <a:spcPts val="955"/>
              </a:spcBef>
              <a:buSzPct val="96551"/>
              <a:buFont typeface="Wingdings"/>
              <a:buChar char=""/>
              <a:tabLst>
                <a:tab pos="288925" algn="l"/>
              </a:tabLst>
            </a:pPr>
            <a:r>
              <a:rPr sz="2900" b="1" spc="-235" dirty="0">
                <a:latin typeface="Trebuchet MS"/>
                <a:cs typeface="Trebuchet MS"/>
              </a:rPr>
              <a:t>There </a:t>
            </a:r>
            <a:r>
              <a:rPr sz="2900" b="1" spc="-125" dirty="0">
                <a:latin typeface="Trebuchet MS"/>
                <a:cs typeface="Trebuchet MS"/>
              </a:rPr>
              <a:t>is </a:t>
            </a:r>
            <a:r>
              <a:rPr sz="2900" b="1" spc="-150" dirty="0">
                <a:latin typeface="Trebuchet MS"/>
                <a:cs typeface="Trebuchet MS"/>
              </a:rPr>
              <a:t>ample </a:t>
            </a:r>
            <a:r>
              <a:rPr sz="2900" b="1" spc="-190" dirty="0">
                <a:latin typeface="Trebuchet MS"/>
                <a:cs typeface="Trebuchet MS"/>
              </a:rPr>
              <a:t>evidence </a:t>
            </a:r>
            <a:r>
              <a:rPr sz="2900" b="1" spc="-120" dirty="0">
                <a:latin typeface="Trebuchet MS"/>
                <a:cs typeface="Trebuchet MS"/>
              </a:rPr>
              <a:t>of </a:t>
            </a:r>
            <a:r>
              <a:rPr sz="2900" b="1" spc="-175" dirty="0">
                <a:latin typeface="Trebuchet MS"/>
                <a:cs typeface="Trebuchet MS"/>
              </a:rPr>
              <a:t>reduction </a:t>
            </a:r>
            <a:r>
              <a:rPr sz="2900" b="1" spc="-190" dirty="0">
                <a:latin typeface="Trebuchet MS"/>
                <a:cs typeface="Trebuchet MS"/>
              </a:rPr>
              <a:t>rather  </a:t>
            </a:r>
            <a:r>
              <a:rPr sz="2900" b="1" spc="-145" dirty="0">
                <a:latin typeface="Trebuchet MS"/>
                <a:cs typeface="Trebuchet MS"/>
              </a:rPr>
              <a:t>than </a:t>
            </a:r>
            <a:r>
              <a:rPr sz="2900" b="1" spc="-155" dirty="0">
                <a:latin typeface="Trebuchet MS"/>
                <a:cs typeface="Trebuchet MS"/>
              </a:rPr>
              <a:t>progressive </a:t>
            </a:r>
            <a:r>
              <a:rPr sz="2900" b="1" spc="-150" dirty="0">
                <a:latin typeface="Trebuchet MS"/>
                <a:cs typeface="Trebuchet MS"/>
              </a:rPr>
              <a:t>elaboration </a:t>
            </a:r>
            <a:r>
              <a:rPr sz="2900" b="1" spc="-120" dirty="0">
                <a:latin typeface="Trebuchet MS"/>
                <a:cs typeface="Trebuchet MS"/>
              </a:rPr>
              <a:t>of </a:t>
            </a:r>
            <a:r>
              <a:rPr sz="2900" b="1" spc="-170" dirty="0">
                <a:latin typeface="Trebuchet MS"/>
                <a:cs typeface="Trebuchet MS"/>
              </a:rPr>
              <a:t>the</a:t>
            </a:r>
            <a:r>
              <a:rPr sz="2900" b="1" spc="-675" dirty="0">
                <a:latin typeface="Trebuchet MS"/>
                <a:cs typeface="Trebuchet MS"/>
              </a:rPr>
              <a:t> </a:t>
            </a:r>
            <a:r>
              <a:rPr sz="2900" b="1" spc="-150" dirty="0">
                <a:latin typeface="Trebuchet MS"/>
                <a:cs typeface="Trebuchet MS"/>
              </a:rPr>
              <a:t>sporophytes  </a:t>
            </a:r>
            <a:r>
              <a:rPr sz="2900" b="1" spc="-120" dirty="0">
                <a:latin typeface="Trebuchet MS"/>
                <a:cs typeface="Trebuchet MS"/>
              </a:rPr>
              <a:t>of </a:t>
            </a:r>
            <a:r>
              <a:rPr sz="2900" b="1" spc="-140" dirty="0">
                <a:latin typeface="Trebuchet MS"/>
                <a:cs typeface="Trebuchet MS"/>
              </a:rPr>
              <a:t>this</a:t>
            </a:r>
            <a:r>
              <a:rPr sz="2900" b="1" spc="-360" dirty="0">
                <a:latin typeface="Trebuchet MS"/>
                <a:cs typeface="Trebuchet MS"/>
              </a:rPr>
              <a:t> </a:t>
            </a:r>
            <a:r>
              <a:rPr sz="2900" b="1" spc="-165" dirty="0">
                <a:latin typeface="Trebuchet MS"/>
                <a:cs typeface="Trebuchet MS"/>
              </a:rPr>
              <a:t>group.</a:t>
            </a:r>
            <a:endParaRPr sz="2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9412" y="365759"/>
            <a:ext cx="7886700" cy="132461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3175" rIns="0" bIns="0" rtlCol="0">
            <a:spAutoFit/>
          </a:bodyPr>
          <a:lstStyle/>
          <a:p>
            <a:pPr marL="90805" marR="1675130">
              <a:lnSpc>
                <a:spcPts val="4970"/>
              </a:lnSpc>
              <a:spcBef>
                <a:spcPts val="25"/>
              </a:spcBef>
            </a:pPr>
            <a:r>
              <a:rPr sz="4600" spc="-295" dirty="0"/>
              <a:t>The </a:t>
            </a:r>
            <a:r>
              <a:rPr sz="4600" spc="-270" dirty="0"/>
              <a:t>significant </a:t>
            </a:r>
            <a:r>
              <a:rPr sz="4600" spc="-229" dirty="0"/>
              <a:t>steps </a:t>
            </a:r>
            <a:r>
              <a:rPr sz="4600" spc="-215" dirty="0"/>
              <a:t>in</a:t>
            </a:r>
            <a:r>
              <a:rPr sz="4600" spc="-930" dirty="0"/>
              <a:t> </a:t>
            </a:r>
            <a:r>
              <a:rPr sz="4600" spc="-245" dirty="0"/>
              <a:t>the  reduction </a:t>
            </a:r>
            <a:r>
              <a:rPr sz="4600" spc="-210" dirty="0"/>
              <a:t>series</a:t>
            </a:r>
            <a:r>
              <a:rPr sz="4600" spc="-645" dirty="0"/>
              <a:t> </a:t>
            </a:r>
            <a:r>
              <a:rPr sz="4600" spc="-325" dirty="0"/>
              <a:t>are:-</a:t>
            </a:r>
            <a:endParaRPr sz="4600"/>
          </a:p>
        </p:txBody>
      </p:sp>
      <p:sp>
        <p:nvSpPr>
          <p:cNvPr id="3" name="object 3"/>
          <p:cNvSpPr txBox="1"/>
          <p:nvPr/>
        </p:nvSpPr>
        <p:spPr>
          <a:xfrm>
            <a:off x="707542" y="1787398"/>
            <a:ext cx="7567295" cy="3982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100" b="1" spc="-170" dirty="0">
                <a:latin typeface="Trebuchet MS"/>
                <a:cs typeface="Trebuchet MS"/>
              </a:rPr>
              <a:t>Simplification </a:t>
            </a:r>
            <a:r>
              <a:rPr sz="3100" b="1" spc="-130" dirty="0">
                <a:latin typeface="Trebuchet MS"/>
                <a:cs typeface="Trebuchet MS"/>
              </a:rPr>
              <a:t>of </a:t>
            </a:r>
            <a:r>
              <a:rPr sz="3100" b="1" spc="-190" dirty="0">
                <a:latin typeface="Trebuchet MS"/>
                <a:cs typeface="Trebuchet MS"/>
              </a:rPr>
              <a:t>the </a:t>
            </a:r>
            <a:r>
              <a:rPr sz="3100" b="1" spc="-204" dirty="0">
                <a:latin typeface="Trebuchet MS"/>
                <a:cs typeface="Trebuchet MS"/>
              </a:rPr>
              <a:t>dehiscence</a:t>
            </a:r>
            <a:r>
              <a:rPr sz="3100" b="1" spc="-325" dirty="0">
                <a:latin typeface="Trebuchet MS"/>
                <a:cs typeface="Trebuchet MS"/>
              </a:rPr>
              <a:t> </a:t>
            </a:r>
            <a:r>
              <a:rPr sz="3100" b="1" spc="-180" dirty="0">
                <a:latin typeface="Trebuchet MS"/>
                <a:cs typeface="Trebuchet MS"/>
              </a:rPr>
              <a:t>apparatus.</a:t>
            </a:r>
            <a:endParaRPr sz="31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Trebuchet MS"/>
              <a:buAutoNum type="arabicPeriod"/>
            </a:pPr>
            <a:endParaRPr sz="4600">
              <a:latin typeface="Trebuchet MS"/>
              <a:cs typeface="Trebuchet MS"/>
            </a:endParaRPr>
          </a:p>
          <a:p>
            <a:pPr marL="527685" marR="750570" indent="-515620">
              <a:lnSpc>
                <a:spcPts val="3350"/>
              </a:lnSpc>
              <a:buAutoNum type="arabicPeriod"/>
              <a:tabLst>
                <a:tab pos="527685" algn="l"/>
                <a:tab pos="528320" algn="l"/>
              </a:tabLst>
            </a:pPr>
            <a:r>
              <a:rPr sz="3100" b="1" spc="-185" dirty="0">
                <a:latin typeface="Trebuchet MS"/>
                <a:cs typeface="Trebuchet MS"/>
              </a:rPr>
              <a:t>Reduction </a:t>
            </a:r>
            <a:r>
              <a:rPr sz="3100" b="1" spc="-130" dirty="0">
                <a:latin typeface="Trebuchet MS"/>
                <a:cs typeface="Trebuchet MS"/>
              </a:rPr>
              <a:t>of </a:t>
            </a:r>
            <a:r>
              <a:rPr sz="3100" b="1" spc="-190" dirty="0">
                <a:latin typeface="Trebuchet MS"/>
                <a:cs typeface="Trebuchet MS"/>
              </a:rPr>
              <a:t>the </a:t>
            </a:r>
            <a:r>
              <a:rPr sz="3100" b="1" spc="-200" dirty="0">
                <a:latin typeface="Trebuchet MS"/>
                <a:cs typeface="Trebuchet MS"/>
              </a:rPr>
              <a:t>green</a:t>
            </a:r>
            <a:r>
              <a:rPr sz="3100" b="1" spc="-385" dirty="0">
                <a:latin typeface="Trebuchet MS"/>
                <a:cs typeface="Trebuchet MS"/>
              </a:rPr>
              <a:t> </a:t>
            </a:r>
            <a:r>
              <a:rPr sz="3100" b="1" spc="-180" dirty="0">
                <a:latin typeface="Trebuchet MS"/>
                <a:cs typeface="Trebuchet MS"/>
              </a:rPr>
              <a:t>photosynthetic  </a:t>
            </a:r>
            <a:r>
              <a:rPr sz="3100" b="1" spc="-155" dirty="0">
                <a:latin typeface="Trebuchet MS"/>
                <a:cs typeface="Trebuchet MS"/>
              </a:rPr>
              <a:t>tissue </a:t>
            </a:r>
            <a:r>
              <a:rPr sz="3100" b="1" spc="-170" dirty="0">
                <a:latin typeface="Trebuchet MS"/>
                <a:cs typeface="Trebuchet MS"/>
              </a:rPr>
              <a:t>in </a:t>
            </a:r>
            <a:r>
              <a:rPr sz="3100" b="1" spc="-190" dirty="0">
                <a:latin typeface="Trebuchet MS"/>
                <a:cs typeface="Trebuchet MS"/>
              </a:rPr>
              <a:t>the </a:t>
            </a:r>
            <a:r>
              <a:rPr sz="3100" b="1" spc="-180" dirty="0">
                <a:latin typeface="Trebuchet MS"/>
                <a:cs typeface="Trebuchet MS"/>
              </a:rPr>
              <a:t>capsule</a:t>
            </a:r>
            <a:r>
              <a:rPr sz="3100" b="1" spc="-390" dirty="0">
                <a:latin typeface="Trebuchet MS"/>
                <a:cs typeface="Trebuchet MS"/>
              </a:rPr>
              <a:t> </a:t>
            </a:r>
            <a:r>
              <a:rPr sz="3100" b="1" spc="-185" dirty="0">
                <a:latin typeface="Trebuchet MS"/>
                <a:cs typeface="Trebuchet MS"/>
              </a:rPr>
              <a:t>wall.</a:t>
            </a:r>
            <a:endParaRPr sz="31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Trebuchet MS"/>
              <a:buAutoNum type="arabicPeriod"/>
            </a:pPr>
            <a:endParaRPr sz="4600">
              <a:latin typeface="Trebuchet MS"/>
              <a:cs typeface="Trebuchet MS"/>
            </a:endParaRPr>
          </a:p>
          <a:p>
            <a:pPr marL="527685" marR="59055" indent="-515620">
              <a:lnSpc>
                <a:spcPts val="3350"/>
              </a:lnSpc>
              <a:spcBef>
                <a:spcPts val="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100" b="1" spc="-160" dirty="0">
                <a:latin typeface="Trebuchet MS"/>
                <a:cs typeface="Trebuchet MS"/>
              </a:rPr>
              <a:t>Associated </a:t>
            </a:r>
            <a:r>
              <a:rPr sz="3100" b="1" spc="-165" dirty="0">
                <a:latin typeface="Trebuchet MS"/>
                <a:cs typeface="Trebuchet MS"/>
              </a:rPr>
              <a:t>with </a:t>
            </a:r>
            <a:r>
              <a:rPr sz="3100" b="1" spc="-190" dirty="0">
                <a:latin typeface="Trebuchet MS"/>
                <a:cs typeface="Trebuchet MS"/>
              </a:rPr>
              <a:t>the </a:t>
            </a:r>
            <a:r>
              <a:rPr sz="3100" b="1" spc="-165" dirty="0">
                <a:latin typeface="Trebuchet MS"/>
                <a:cs typeface="Trebuchet MS"/>
              </a:rPr>
              <a:t>above </a:t>
            </a:r>
            <a:r>
              <a:rPr sz="3100" b="1" spc="-135" dirty="0">
                <a:latin typeface="Trebuchet MS"/>
                <a:cs typeface="Trebuchet MS"/>
              </a:rPr>
              <a:t>is </a:t>
            </a:r>
            <a:r>
              <a:rPr sz="3100" b="1" spc="-190" dirty="0">
                <a:latin typeface="Trebuchet MS"/>
                <a:cs typeface="Trebuchet MS"/>
              </a:rPr>
              <a:t>the  </a:t>
            </a:r>
            <a:r>
              <a:rPr sz="3100" b="1" spc="-180" dirty="0">
                <a:latin typeface="Trebuchet MS"/>
                <a:cs typeface="Trebuchet MS"/>
              </a:rPr>
              <a:t>disappearance </a:t>
            </a:r>
            <a:r>
              <a:rPr sz="3100" b="1" spc="-130" dirty="0">
                <a:latin typeface="Trebuchet MS"/>
                <a:cs typeface="Trebuchet MS"/>
              </a:rPr>
              <a:t>of </a:t>
            </a:r>
            <a:r>
              <a:rPr sz="3100" b="1" spc="-155" dirty="0">
                <a:latin typeface="Trebuchet MS"/>
                <a:cs typeface="Trebuchet MS"/>
              </a:rPr>
              <a:t>stomata </a:t>
            </a:r>
            <a:r>
              <a:rPr sz="3100" b="1" spc="-150" dirty="0">
                <a:latin typeface="Trebuchet MS"/>
                <a:cs typeface="Trebuchet MS"/>
              </a:rPr>
              <a:t>and</a:t>
            </a:r>
            <a:r>
              <a:rPr sz="3100" b="1" spc="-395" dirty="0">
                <a:latin typeface="Trebuchet MS"/>
                <a:cs typeface="Trebuchet MS"/>
              </a:rPr>
              <a:t> </a:t>
            </a:r>
            <a:r>
              <a:rPr sz="3100" b="1" spc="-204" dirty="0">
                <a:latin typeface="Trebuchet MS"/>
                <a:cs typeface="Trebuchet MS"/>
              </a:rPr>
              <a:t>intercellular  </a:t>
            </a:r>
            <a:r>
              <a:rPr sz="3100" b="1" spc="-190" dirty="0">
                <a:latin typeface="Trebuchet MS"/>
                <a:cs typeface="Trebuchet MS"/>
              </a:rPr>
              <a:t>spaces.</a:t>
            </a:r>
            <a:endParaRPr sz="31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34746" y="821182"/>
            <a:ext cx="7702550" cy="444119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241300" marR="473075" indent="-228600">
              <a:lnSpc>
                <a:spcPts val="3240"/>
              </a:lnSpc>
              <a:spcBef>
                <a:spcPts val="505"/>
              </a:spcBef>
              <a:buSzPct val="96666"/>
              <a:buFont typeface="Wingdings"/>
              <a:buChar char=""/>
              <a:tabLst>
                <a:tab pos="297815" algn="l"/>
              </a:tabLst>
            </a:pPr>
            <a:r>
              <a:rPr sz="3000" b="1" spc="-160" dirty="0">
                <a:latin typeface="Trebuchet MS"/>
                <a:cs typeface="Trebuchet MS"/>
              </a:rPr>
              <a:t>Side by </a:t>
            </a:r>
            <a:r>
              <a:rPr sz="3000" b="1" spc="-150" dirty="0">
                <a:latin typeface="Trebuchet MS"/>
                <a:cs typeface="Trebuchet MS"/>
              </a:rPr>
              <a:t>side </a:t>
            </a:r>
            <a:r>
              <a:rPr sz="3000" b="1" spc="-155" dirty="0">
                <a:latin typeface="Trebuchet MS"/>
                <a:cs typeface="Trebuchet MS"/>
              </a:rPr>
              <a:t>with </a:t>
            </a:r>
            <a:r>
              <a:rPr sz="3000" b="1" spc="-180" dirty="0">
                <a:latin typeface="Trebuchet MS"/>
                <a:cs typeface="Trebuchet MS"/>
              </a:rPr>
              <a:t>the </a:t>
            </a:r>
            <a:r>
              <a:rPr sz="3000" b="1" spc="-160" dirty="0">
                <a:latin typeface="Trebuchet MS"/>
                <a:cs typeface="Trebuchet MS"/>
              </a:rPr>
              <a:t>above </a:t>
            </a:r>
            <a:r>
              <a:rPr sz="3000" b="1" spc="-170" dirty="0">
                <a:latin typeface="Trebuchet MS"/>
                <a:cs typeface="Trebuchet MS"/>
              </a:rPr>
              <a:t>changes </a:t>
            </a:r>
            <a:r>
              <a:rPr sz="3000" b="1" spc="-160" dirty="0">
                <a:latin typeface="Trebuchet MS"/>
                <a:cs typeface="Trebuchet MS"/>
              </a:rPr>
              <a:t>in </a:t>
            </a:r>
            <a:r>
              <a:rPr sz="3000" b="1" spc="-180" dirty="0">
                <a:latin typeface="Trebuchet MS"/>
                <a:cs typeface="Trebuchet MS"/>
              </a:rPr>
              <a:t>the  </a:t>
            </a:r>
            <a:r>
              <a:rPr sz="3000" b="1" spc="-160" dirty="0">
                <a:latin typeface="Trebuchet MS"/>
                <a:cs typeface="Trebuchet MS"/>
              </a:rPr>
              <a:t>gradually elimination </a:t>
            </a:r>
            <a:r>
              <a:rPr sz="3000" b="1" spc="-125" dirty="0">
                <a:latin typeface="Trebuchet MS"/>
                <a:cs typeface="Trebuchet MS"/>
              </a:rPr>
              <a:t>of </a:t>
            </a:r>
            <a:r>
              <a:rPr sz="3000" b="1" spc="-180" dirty="0">
                <a:latin typeface="Trebuchet MS"/>
                <a:cs typeface="Trebuchet MS"/>
              </a:rPr>
              <a:t>the </a:t>
            </a:r>
            <a:r>
              <a:rPr sz="3000" b="1" spc="-160" dirty="0">
                <a:latin typeface="Trebuchet MS"/>
                <a:cs typeface="Trebuchet MS"/>
              </a:rPr>
              <a:t>seta </a:t>
            </a:r>
            <a:r>
              <a:rPr sz="3000" b="1" spc="-145" dirty="0">
                <a:latin typeface="Trebuchet MS"/>
                <a:cs typeface="Trebuchet MS"/>
              </a:rPr>
              <a:t>and  </a:t>
            </a:r>
            <a:r>
              <a:rPr sz="3000" b="1" spc="-160" dirty="0">
                <a:latin typeface="Trebuchet MS"/>
                <a:cs typeface="Trebuchet MS"/>
              </a:rPr>
              <a:t>subsequently </a:t>
            </a:r>
            <a:r>
              <a:rPr sz="3000" b="1" spc="-180" dirty="0">
                <a:latin typeface="Trebuchet MS"/>
                <a:cs typeface="Trebuchet MS"/>
              </a:rPr>
              <a:t>the </a:t>
            </a:r>
            <a:r>
              <a:rPr sz="3000" b="1" spc="-175" dirty="0">
                <a:latin typeface="Trebuchet MS"/>
                <a:cs typeface="Trebuchet MS"/>
              </a:rPr>
              <a:t>disappearance </a:t>
            </a:r>
            <a:r>
              <a:rPr sz="3000" b="1" spc="-125" dirty="0">
                <a:latin typeface="Trebuchet MS"/>
                <a:cs typeface="Trebuchet MS"/>
              </a:rPr>
              <a:t>of </a:t>
            </a:r>
            <a:r>
              <a:rPr sz="3000" b="1" spc="-180" dirty="0">
                <a:latin typeface="Trebuchet MS"/>
                <a:cs typeface="Trebuchet MS"/>
              </a:rPr>
              <a:t>the</a:t>
            </a:r>
            <a:r>
              <a:rPr sz="3000" b="1" spc="-470" dirty="0">
                <a:latin typeface="Trebuchet MS"/>
                <a:cs typeface="Trebuchet MS"/>
              </a:rPr>
              <a:t> </a:t>
            </a:r>
            <a:r>
              <a:rPr sz="3000" b="1" spc="-170" dirty="0">
                <a:latin typeface="Trebuchet MS"/>
                <a:cs typeface="Trebuchet MS"/>
              </a:rPr>
              <a:t>foot.</a:t>
            </a:r>
            <a:endParaRPr sz="3000">
              <a:latin typeface="Trebuchet MS"/>
              <a:cs typeface="Trebuchet MS"/>
            </a:endParaRPr>
          </a:p>
          <a:p>
            <a:pPr marL="241300" marR="788670" indent="-228600">
              <a:lnSpc>
                <a:spcPts val="3240"/>
              </a:lnSpc>
              <a:spcBef>
                <a:spcPts val="1000"/>
              </a:spcBef>
              <a:buSzPct val="96666"/>
              <a:buFont typeface="Wingdings"/>
              <a:buChar char=""/>
              <a:tabLst>
                <a:tab pos="297815" algn="l"/>
              </a:tabLst>
            </a:pPr>
            <a:r>
              <a:rPr sz="3000" b="1" spc="-135" dirty="0">
                <a:latin typeface="Trebuchet MS"/>
                <a:cs typeface="Trebuchet MS"/>
              </a:rPr>
              <a:t>All </a:t>
            </a:r>
            <a:r>
              <a:rPr sz="3000" b="1" spc="-170" dirty="0">
                <a:latin typeface="Trebuchet MS"/>
                <a:cs typeface="Trebuchet MS"/>
              </a:rPr>
              <a:t>these changes </a:t>
            </a:r>
            <a:r>
              <a:rPr sz="3000" b="1" spc="-200" dirty="0">
                <a:latin typeface="Trebuchet MS"/>
                <a:cs typeface="Trebuchet MS"/>
              </a:rPr>
              <a:t>are </a:t>
            </a:r>
            <a:r>
              <a:rPr sz="3000" b="1" spc="-170" dirty="0">
                <a:latin typeface="Trebuchet MS"/>
                <a:cs typeface="Trebuchet MS"/>
              </a:rPr>
              <a:t>accompanied </a:t>
            </a:r>
            <a:r>
              <a:rPr sz="3000" b="1" spc="-165" dirty="0">
                <a:latin typeface="Trebuchet MS"/>
                <a:cs typeface="Trebuchet MS"/>
              </a:rPr>
              <a:t>by</a:t>
            </a:r>
            <a:r>
              <a:rPr sz="3000" b="1" spc="-570" dirty="0">
                <a:latin typeface="Trebuchet MS"/>
                <a:cs typeface="Trebuchet MS"/>
              </a:rPr>
              <a:t> </a:t>
            </a:r>
            <a:r>
              <a:rPr sz="3000" b="1" spc="-180" dirty="0">
                <a:latin typeface="Trebuchet MS"/>
                <a:cs typeface="Trebuchet MS"/>
              </a:rPr>
              <a:t>the  </a:t>
            </a:r>
            <a:r>
              <a:rPr sz="3000" b="1" spc="-165" dirty="0">
                <a:latin typeface="Trebuchet MS"/>
                <a:cs typeface="Trebuchet MS"/>
              </a:rPr>
              <a:t>progressive </a:t>
            </a:r>
            <a:r>
              <a:rPr sz="3000" b="1" spc="-190" dirty="0">
                <a:latin typeface="Trebuchet MS"/>
                <a:cs typeface="Trebuchet MS"/>
              </a:rPr>
              <a:t>increase </a:t>
            </a:r>
            <a:r>
              <a:rPr sz="3000" b="1" spc="-165" dirty="0">
                <a:latin typeface="Trebuchet MS"/>
                <a:cs typeface="Trebuchet MS"/>
              </a:rPr>
              <a:t>in </a:t>
            </a:r>
            <a:r>
              <a:rPr sz="3000" b="1" spc="-180" dirty="0">
                <a:latin typeface="Trebuchet MS"/>
                <a:cs typeface="Trebuchet MS"/>
              </a:rPr>
              <a:t>the </a:t>
            </a:r>
            <a:r>
              <a:rPr sz="3000" b="1" spc="-185" dirty="0">
                <a:latin typeface="Trebuchet MS"/>
                <a:cs typeface="Trebuchet MS"/>
              </a:rPr>
              <a:t>fertility </a:t>
            </a:r>
            <a:r>
              <a:rPr sz="3000" b="1" spc="-125" dirty="0">
                <a:latin typeface="Trebuchet MS"/>
                <a:cs typeface="Trebuchet MS"/>
              </a:rPr>
              <a:t>of </a:t>
            </a:r>
            <a:r>
              <a:rPr sz="3000" b="1" spc="-180" dirty="0">
                <a:latin typeface="Trebuchet MS"/>
                <a:cs typeface="Trebuchet MS"/>
              </a:rPr>
              <a:t>the  </a:t>
            </a:r>
            <a:r>
              <a:rPr sz="3000" b="1" spc="-140" dirty="0">
                <a:latin typeface="Trebuchet MS"/>
                <a:cs typeface="Trebuchet MS"/>
              </a:rPr>
              <a:t>sporogenous</a:t>
            </a:r>
            <a:r>
              <a:rPr sz="3000" b="1" spc="-215" dirty="0">
                <a:latin typeface="Trebuchet MS"/>
                <a:cs typeface="Trebuchet MS"/>
              </a:rPr>
              <a:t> </a:t>
            </a:r>
            <a:r>
              <a:rPr sz="3000" b="1" spc="-204" dirty="0">
                <a:latin typeface="Trebuchet MS"/>
                <a:cs typeface="Trebuchet MS"/>
              </a:rPr>
              <a:t>cells.</a:t>
            </a:r>
            <a:endParaRPr sz="3000">
              <a:latin typeface="Trebuchet MS"/>
              <a:cs typeface="Trebuchet MS"/>
            </a:endParaRPr>
          </a:p>
          <a:p>
            <a:pPr marL="241300" marR="5080" indent="-228600">
              <a:lnSpc>
                <a:spcPts val="3240"/>
              </a:lnSpc>
              <a:spcBef>
                <a:spcPts val="1010"/>
              </a:spcBef>
              <a:buSzPct val="96666"/>
              <a:buFont typeface="Wingdings"/>
              <a:buChar char=""/>
              <a:tabLst>
                <a:tab pos="297815" algn="l"/>
                <a:tab pos="3961765" algn="l"/>
                <a:tab pos="6783705" algn="l"/>
              </a:tabLst>
            </a:pPr>
            <a:r>
              <a:rPr sz="3000" b="1" spc="-210" dirty="0">
                <a:latin typeface="Trebuchet MS"/>
                <a:cs typeface="Trebuchet MS"/>
              </a:rPr>
              <a:t>Evidence </a:t>
            </a:r>
            <a:r>
              <a:rPr sz="3000" b="1" spc="-160" dirty="0">
                <a:latin typeface="Trebuchet MS"/>
                <a:cs typeface="Trebuchet MS"/>
              </a:rPr>
              <a:t>from</a:t>
            </a:r>
            <a:r>
              <a:rPr sz="3000" b="1" spc="-225" dirty="0">
                <a:latin typeface="Trebuchet MS"/>
                <a:cs typeface="Trebuchet MS"/>
              </a:rPr>
              <a:t> </a:t>
            </a:r>
            <a:r>
              <a:rPr sz="3000" b="1" spc="-180" dirty="0">
                <a:latin typeface="Trebuchet MS"/>
                <a:cs typeface="Trebuchet MS"/>
              </a:rPr>
              <a:t>comparative</a:t>
            </a:r>
            <a:r>
              <a:rPr sz="3000" b="1" spc="-229" dirty="0">
                <a:latin typeface="Trebuchet MS"/>
                <a:cs typeface="Trebuchet MS"/>
              </a:rPr>
              <a:t> </a:t>
            </a:r>
            <a:r>
              <a:rPr sz="3000" b="1" spc="-140" dirty="0">
                <a:latin typeface="Trebuchet MS"/>
                <a:cs typeface="Trebuchet MS"/>
              </a:rPr>
              <a:t>morphology	</a:t>
            </a:r>
            <a:r>
              <a:rPr sz="3000" b="1" spc="-145" dirty="0">
                <a:latin typeface="Trebuchet MS"/>
                <a:cs typeface="Trebuchet MS"/>
              </a:rPr>
              <a:t>and  </a:t>
            </a:r>
            <a:r>
              <a:rPr sz="3000" b="1" spc="-195" dirty="0">
                <a:latin typeface="Trebuchet MS"/>
                <a:cs typeface="Trebuchet MS"/>
              </a:rPr>
              <a:t>experimentaly </a:t>
            </a:r>
            <a:r>
              <a:rPr sz="3000" b="1" spc="-180" dirty="0">
                <a:latin typeface="Trebuchet MS"/>
                <a:cs typeface="Trebuchet MS"/>
              </a:rPr>
              <a:t>genetics </a:t>
            </a:r>
            <a:r>
              <a:rPr sz="3000" b="1" spc="-145" dirty="0">
                <a:latin typeface="Trebuchet MS"/>
                <a:cs typeface="Trebuchet MS"/>
              </a:rPr>
              <a:t>support </a:t>
            </a:r>
            <a:r>
              <a:rPr sz="3000" b="1" spc="-180" dirty="0">
                <a:latin typeface="Trebuchet MS"/>
                <a:cs typeface="Trebuchet MS"/>
              </a:rPr>
              <a:t>the </a:t>
            </a:r>
            <a:r>
              <a:rPr sz="3000" b="1" spc="-175" dirty="0">
                <a:latin typeface="Trebuchet MS"/>
                <a:cs typeface="Trebuchet MS"/>
              </a:rPr>
              <a:t>view </a:t>
            </a:r>
            <a:r>
              <a:rPr sz="3000" b="1" spc="-155" dirty="0">
                <a:latin typeface="Trebuchet MS"/>
                <a:cs typeface="Trebuchet MS"/>
              </a:rPr>
              <a:t>that  </a:t>
            </a:r>
            <a:r>
              <a:rPr sz="3000" b="1" spc="-180" dirty="0">
                <a:latin typeface="Trebuchet MS"/>
                <a:cs typeface="Trebuchet MS"/>
              </a:rPr>
              <a:t>the</a:t>
            </a:r>
            <a:r>
              <a:rPr sz="3000" b="1" spc="-220" dirty="0">
                <a:latin typeface="Trebuchet MS"/>
                <a:cs typeface="Trebuchet MS"/>
              </a:rPr>
              <a:t> </a:t>
            </a:r>
            <a:r>
              <a:rPr sz="3000" b="1" spc="-155" dirty="0">
                <a:latin typeface="Trebuchet MS"/>
                <a:cs typeface="Trebuchet MS"/>
              </a:rPr>
              <a:t>simple</a:t>
            </a:r>
            <a:r>
              <a:rPr sz="3000" b="1" spc="-204" dirty="0">
                <a:latin typeface="Trebuchet MS"/>
                <a:cs typeface="Trebuchet MS"/>
              </a:rPr>
              <a:t> </a:t>
            </a:r>
            <a:r>
              <a:rPr sz="3000" b="1" spc="-160" dirty="0">
                <a:latin typeface="Trebuchet MS"/>
                <a:cs typeface="Trebuchet MS"/>
              </a:rPr>
              <a:t>sporophyte	</a:t>
            </a:r>
            <a:r>
              <a:rPr sz="3000" b="1" spc="-125" dirty="0">
                <a:latin typeface="Trebuchet MS"/>
                <a:cs typeface="Trebuchet MS"/>
              </a:rPr>
              <a:t>of </a:t>
            </a:r>
            <a:r>
              <a:rPr sz="3000" b="1" spc="-190" dirty="0">
                <a:latin typeface="Trebuchet MS"/>
                <a:cs typeface="Trebuchet MS"/>
              </a:rPr>
              <a:t>Riccia </a:t>
            </a:r>
            <a:r>
              <a:rPr sz="3000" b="1" spc="-130" dirty="0">
                <a:latin typeface="Trebuchet MS"/>
                <a:cs typeface="Trebuchet MS"/>
              </a:rPr>
              <a:t>is </a:t>
            </a:r>
            <a:r>
              <a:rPr sz="3000" b="1" spc="-140" dirty="0">
                <a:latin typeface="Trebuchet MS"/>
                <a:cs typeface="Trebuchet MS"/>
              </a:rPr>
              <a:t>an</a:t>
            </a:r>
            <a:r>
              <a:rPr sz="3000" b="1" spc="-565" dirty="0">
                <a:latin typeface="Trebuchet MS"/>
                <a:cs typeface="Trebuchet MS"/>
              </a:rPr>
              <a:t> </a:t>
            </a:r>
            <a:r>
              <a:rPr sz="3000" b="1" spc="-175" dirty="0">
                <a:latin typeface="Trebuchet MS"/>
                <a:cs typeface="Trebuchet MS"/>
              </a:rPr>
              <a:t>advanced  </a:t>
            </a:r>
            <a:r>
              <a:rPr sz="3000" b="1" spc="-150" dirty="0">
                <a:latin typeface="Trebuchet MS"/>
                <a:cs typeface="Trebuchet MS"/>
              </a:rPr>
              <a:t>but </a:t>
            </a:r>
            <a:r>
              <a:rPr sz="3000" b="1" spc="-120" dirty="0">
                <a:latin typeface="Trebuchet MS"/>
                <a:cs typeface="Trebuchet MS"/>
              </a:rPr>
              <a:t>a </a:t>
            </a:r>
            <a:r>
              <a:rPr sz="3000" b="1" spc="-204" dirty="0">
                <a:latin typeface="Trebuchet MS"/>
                <a:cs typeface="Trebuchet MS"/>
              </a:rPr>
              <a:t>reduced</a:t>
            </a:r>
            <a:r>
              <a:rPr sz="3000" b="1" spc="-430" dirty="0">
                <a:latin typeface="Trebuchet MS"/>
                <a:cs typeface="Trebuchet MS"/>
              </a:rPr>
              <a:t> </a:t>
            </a:r>
            <a:r>
              <a:rPr sz="3000" b="1" spc="-204" dirty="0">
                <a:latin typeface="Trebuchet MS"/>
                <a:cs typeface="Trebuchet MS"/>
              </a:rPr>
              <a:t>structure.</a:t>
            </a:r>
            <a:endParaRPr sz="3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9412" y="365759"/>
            <a:ext cx="7886700" cy="132461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64769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509"/>
              </a:spcBef>
            </a:pPr>
            <a:r>
              <a:rPr sz="6500" spc="-434" dirty="0"/>
              <a:t>Reference</a:t>
            </a:r>
            <a:endParaRPr sz="6500"/>
          </a:p>
        </p:txBody>
      </p:sp>
      <p:sp>
        <p:nvSpPr>
          <p:cNvPr id="3" name="object 3"/>
          <p:cNvSpPr txBox="1"/>
          <p:nvPr/>
        </p:nvSpPr>
        <p:spPr>
          <a:xfrm>
            <a:off x="707542" y="1790445"/>
            <a:ext cx="7198359" cy="41433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8290" indent="-276225">
              <a:lnSpc>
                <a:spcPct val="100000"/>
              </a:lnSpc>
              <a:spcBef>
                <a:spcPts val="105"/>
              </a:spcBef>
              <a:buSzPct val="96551"/>
              <a:buFont typeface="Wingdings"/>
              <a:buChar char=""/>
              <a:tabLst>
                <a:tab pos="288925" algn="l"/>
              </a:tabLst>
            </a:pPr>
            <a:r>
              <a:rPr sz="2900" b="1" spc="-140" dirty="0">
                <a:latin typeface="Trebuchet MS"/>
                <a:cs typeface="Trebuchet MS"/>
              </a:rPr>
              <a:t>Botany </a:t>
            </a:r>
            <a:r>
              <a:rPr sz="2900" b="1" spc="-229" dirty="0">
                <a:latin typeface="Trebuchet MS"/>
                <a:cs typeface="Trebuchet MS"/>
              </a:rPr>
              <a:t>For </a:t>
            </a:r>
            <a:r>
              <a:rPr sz="2900" b="1" spc="-165" dirty="0">
                <a:latin typeface="Trebuchet MS"/>
                <a:cs typeface="Trebuchet MS"/>
              </a:rPr>
              <a:t>Degree </a:t>
            </a:r>
            <a:r>
              <a:rPr sz="2900" b="1" spc="-150" dirty="0">
                <a:latin typeface="Trebuchet MS"/>
                <a:cs typeface="Trebuchet MS"/>
              </a:rPr>
              <a:t>Students </a:t>
            </a:r>
            <a:r>
              <a:rPr sz="2900" b="1" spc="-160" dirty="0">
                <a:latin typeface="Trebuchet MS"/>
                <a:cs typeface="Trebuchet MS"/>
              </a:rPr>
              <a:t>Bryophytes</a:t>
            </a:r>
            <a:r>
              <a:rPr sz="2900" b="1" spc="25" dirty="0">
                <a:latin typeface="Trebuchet MS"/>
                <a:cs typeface="Trebuchet MS"/>
              </a:rPr>
              <a:t> </a:t>
            </a:r>
            <a:r>
              <a:rPr sz="2900" b="1" spc="-190" dirty="0">
                <a:latin typeface="Trebuchet MS"/>
                <a:cs typeface="Trebuchet MS"/>
              </a:rPr>
              <a:t>by:-</a:t>
            </a:r>
            <a:endParaRPr sz="29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Wingdings"/>
              <a:buChar char=""/>
            </a:pPr>
            <a:endParaRPr sz="4100">
              <a:latin typeface="Trebuchet MS"/>
              <a:cs typeface="Trebuchet MS"/>
            </a:endParaRPr>
          </a:p>
          <a:p>
            <a:pPr marL="288290" indent="-276225">
              <a:lnSpc>
                <a:spcPct val="100000"/>
              </a:lnSpc>
              <a:spcBef>
                <a:spcPts val="5"/>
              </a:spcBef>
              <a:buSzPct val="96551"/>
              <a:buFont typeface="Wingdings"/>
              <a:buChar char=""/>
              <a:tabLst>
                <a:tab pos="288925" algn="l"/>
              </a:tabLst>
            </a:pPr>
            <a:r>
              <a:rPr sz="2900" b="1" spc="-195" dirty="0">
                <a:latin typeface="Trebuchet MS"/>
                <a:cs typeface="Trebuchet MS"/>
              </a:rPr>
              <a:t>B. </a:t>
            </a:r>
            <a:r>
              <a:rPr sz="2900" b="1" spc="-215" dirty="0">
                <a:latin typeface="Trebuchet MS"/>
                <a:cs typeface="Trebuchet MS"/>
              </a:rPr>
              <a:t>R.</a:t>
            </a:r>
            <a:r>
              <a:rPr sz="2900" b="1" spc="-260" dirty="0">
                <a:latin typeface="Trebuchet MS"/>
                <a:cs typeface="Trebuchet MS"/>
              </a:rPr>
              <a:t> </a:t>
            </a:r>
            <a:r>
              <a:rPr sz="2900" b="1" spc="-145" dirty="0">
                <a:latin typeface="Trebuchet MS"/>
                <a:cs typeface="Trebuchet MS"/>
              </a:rPr>
              <a:t>Vashistha</a:t>
            </a:r>
            <a:endParaRPr sz="2900">
              <a:latin typeface="Trebuchet MS"/>
              <a:cs typeface="Trebuchet MS"/>
            </a:endParaRPr>
          </a:p>
          <a:p>
            <a:pPr marL="288290" indent="-276225">
              <a:lnSpc>
                <a:spcPct val="100000"/>
              </a:lnSpc>
              <a:spcBef>
                <a:spcPts val="645"/>
              </a:spcBef>
              <a:buSzPct val="96551"/>
              <a:buFont typeface="Wingdings"/>
              <a:buChar char=""/>
              <a:tabLst>
                <a:tab pos="288925" algn="l"/>
              </a:tabLst>
            </a:pPr>
            <a:r>
              <a:rPr sz="2900" b="1" spc="-175" dirty="0">
                <a:latin typeface="Trebuchet MS"/>
                <a:cs typeface="Trebuchet MS"/>
              </a:rPr>
              <a:t>A.</a:t>
            </a:r>
            <a:r>
              <a:rPr sz="2900" b="1" spc="-295" dirty="0">
                <a:latin typeface="Trebuchet MS"/>
                <a:cs typeface="Trebuchet MS"/>
              </a:rPr>
              <a:t> </a:t>
            </a:r>
            <a:r>
              <a:rPr sz="2900" b="1" spc="-175" dirty="0">
                <a:latin typeface="Trebuchet MS"/>
                <a:cs typeface="Trebuchet MS"/>
              </a:rPr>
              <a:t>K.Sinha</a:t>
            </a:r>
            <a:endParaRPr sz="2900">
              <a:latin typeface="Trebuchet MS"/>
              <a:cs typeface="Trebuchet MS"/>
            </a:endParaRPr>
          </a:p>
          <a:p>
            <a:pPr marL="288290" indent="-276225">
              <a:lnSpc>
                <a:spcPct val="100000"/>
              </a:lnSpc>
              <a:spcBef>
                <a:spcPts val="660"/>
              </a:spcBef>
              <a:buSzPct val="96551"/>
              <a:buFont typeface="Wingdings"/>
              <a:buChar char=""/>
              <a:tabLst>
                <a:tab pos="288925" algn="l"/>
              </a:tabLst>
            </a:pPr>
            <a:r>
              <a:rPr sz="2900" b="1" spc="-330" dirty="0">
                <a:latin typeface="Trebuchet MS"/>
                <a:cs typeface="Trebuchet MS"/>
              </a:rPr>
              <a:t>V. </a:t>
            </a:r>
            <a:r>
              <a:rPr sz="2900" b="1" spc="-385" dirty="0">
                <a:latin typeface="Trebuchet MS"/>
                <a:cs typeface="Trebuchet MS"/>
              </a:rPr>
              <a:t>P.</a:t>
            </a:r>
            <a:r>
              <a:rPr sz="2900" b="1" spc="-210" dirty="0">
                <a:latin typeface="Trebuchet MS"/>
                <a:cs typeface="Trebuchet MS"/>
              </a:rPr>
              <a:t> </a:t>
            </a:r>
            <a:r>
              <a:rPr sz="2900" b="1" spc="-135" dirty="0">
                <a:latin typeface="Trebuchet MS"/>
                <a:cs typeface="Trebuchet MS"/>
              </a:rPr>
              <a:t>Singh</a:t>
            </a:r>
            <a:endParaRPr sz="29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100">
              <a:latin typeface="Trebuchet MS"/>
              <a:cs typeface="Trebuchet MS"/>
            </a:endParaRPr>
          </a:p>
          <a:p>
            <a:pPr marL="302895" indent="-290830">
              <a:lnSpc>
                <a:spcPct val="100000"/>
              </a:lnSpc>
              <a:spcBef>
                <a:spcPts val="5"/>
              </a:spcBef>
              <a:buSzPct val="96551"/>
              <a:buFont typeface="Wingdings"/>
              <a:buChar char=""/>
              <a:tabLst>
                <a:tab pos="303530" algn="l"/>
              </a:tabLst>
            </a:pPr>
            <a:r>
              <a:rPr sz="2900" b="1" spc="-160" dirty="0">
                <a:latin typeface="Trebuchet MS"/>
                <a:cs typeface="Trebuchet MS"/>
              </a:rPr>
              <a:t>https://en.m.wikipedia.org</a:t>
            </a:r>
            <a:endParaRPr sz="2900">
              <a:latin typeface="Trebuchet MS"/>
              <a:cs typeface="Trebuchet MS"/>
            </a:endParaRPr>
          </a:p>
          <a:p>
            <a:pPr marL="302895" indent="-290830">
              <a:lnSpc>
                <a:spcPct val="100000"/>
              </a:lnSpc>
              <a:spcBef>
                <a:spcPts val="660"/>
              </a:spcBef>
              <a:buSzPct val="96551"/>
              <a:buFont typeface="Wingdings"/>
              <a:buChar char=""/>
              <a:tabLst>
                <a:tab pos="303530" algn="l"/>
              </a:tabLst>
            </a:pPr>
            <a:r>
              <a:rPr sz="2900" b="1" spc="-155" dirty="0">
                <a:latin typeface="Trebuchet MS"/>
                <a:cs typeface="Trebuchet MS"/>
              </a:rPr>
              <a:t>https://</a:t>
            </a:r>
            <a:r>
              <a:rPr sz="2900" b="1" spc="-155" dirty="0">
                <a:latin typeface="Trebuchet MS"/>
                <a:cs typeface="Trebuchet MS"/>
                <a:hlinkClick r:id="rId2"/>
              </a:rPr>
              <a:t>www.slideshare.net</a:t>
            </a:r>
            <a:endParaRPr sz="29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3441" y="2672283"/>
            <a:ext cx="4631055" cy="12604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52775" algn="l"/>
              </a:tabLst>
            </a:pPr>
            <a:r>
              <a:rPr spc="-850" dirty="0"/>
              <a:t>T</a:t>
            </a:r>
            <a:r>
              <a:rPr spc="-290" dirty="0"/>
              <a:t>h</a:t>
            </a:r>
            <a:r>
              <a:rPr spc="-520" dirty="0"/>
              <a:t>a</a:t>
            </a:r>
            <a:r>
              <a:rPr spc="-300" dirty="0"/>
              <a:t>n</a:t>
            </a:r>
            <a:r>
              <a:rPr spc="-515" dirty="0"/>
              <a:t>k</a:t>
            </a:r>
            <a:r>
              <a:rPr dirty="0"/>
              <a:t>	</a:t>
            </a:r>
            <a:r>
              <a:rPr spc="-1455" dirty="0"/>
              <a:t>Y</a:t>
            </a:r>
            <a:r>
              <a:rPr spc="-195" dirty="0"/>
              <a:t>o</a:t>
            </a:r>
            <a:r>
              <a:rPr spc="-220" dirty="0"/>
              <a:t>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4840" y="361188"/>
            <a:ext cx="7896225" cy="133350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0" rIns="0" bIns="0" rtlCol="0">
            <a:spAutoFit/>
          </a:bodyPr>
          <a:lstStyle/>
          <a:p>
            <a:pPr marL="95250">
              <a:lnSpc>
                <a:spcPts val="8920"/>
              </a:lnSpc>
            </a:pPr>
            <a:r>
              <a:rPr sz="7700" spc="-440" dirty="0"/>
              <a:t>Content</a:t>
            </a:r>
            <a:endParaRPr sz="7700"/>
          </a:p>
        </p:txBody>
      </p:sp>
      <p:sp>
        <p:nvSpPr>
          <p:cNvPr id="3" name="object 3"/>
          <p:cNvSpPr txBox="1"/>
          <p:nvPr/>
        </p:nvSpPr>
        <p:spPr>
          <a:xfrm>
            <a:off x="707542" y="1775205"/>
            <a:ext cx="4551680" cy="30575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indent="-342265">
              <a:lnSpc>
                <a:spcPct val="100000"/>
              </a:lnSpc>
              <a:spcBef>
                <a:spcPts val="100"/>
              </a:spcBef>
              <a:buSzPct val="97222"/>
              <a:buFont typeface="Wingdings"/>
              <a:buChar char=""/>
              <a:tabLst>
                <a:tab pos="354965" algn="l"/>
              </a:tabLst>
            </a:pPr>
            <a:r>
              <a:rPr sz="3600" b="1" spc="-185" dirty="0">
                <a:latin typeface="Trebuchet MS"/>
                <a:cs typeface="Trebuchet MS"/>
              </a:rPr>
              <a:t>Introduction</a:t>
            </a:r>
            <a:endParaRPr sz="3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Wingdings"/>
              <a:buChar char=""/>
            </a:pPr>
            <a:endParaRPr sz="4650">
              <a:latin typeface="Trebuchet MS"/>
              <a:cs typeface="Trebuchet MS"/>
            </a:endParaRPr>
          </a:p>
          <a:p>
            <a:pPr marL="354330" indent="-342265">
              <a:lnSpc>
                <a:spcPct val="100000"/>
              </a:lnSpc>
              <a:buSzPct val="97222"/>
              <a:buFont typeface="Wingdings"/>
              <a:buChar char=""/>
              <a:tabLst>
                <a:tab pos="354965" algn="l"/>
              </a:tabLst>
            </a:pPr>
            <a:r>
              <a:rPr sz="3600" b="1" spc="-245" dirty="0">
                <a:latin typeface="Trebuchet MS"/>
                <a:cs typeface="Trebuchet MS"/>
              </a:rPr>
              <a:t>Theory </a:t>
            </a:r>
            <a:r>
              <a:rPr sz="3600" b="1" spc="-150" dirty="0">
                <a:latin typeface="Trebuchet MS"/>
                <a:cs typeface="Trebuchet MS"/>
              </a:rPr>
              <a:t>of</a:t>
            </a:r>
            <a:r>
              <a:rPr sz="3600" b="1" spc="-340" dirty="0">
                <a:latin typeface="Trebuchet MS"/>
                <a:cs typeface="Trebuchet MS"/>
              </a:rPr>
              <a:t> </a:t>
            </a:r>
            <a:r>
              <a:rPr sz="3600" b="1" spc="-220" dirty="0">
                <a:latin typeface="Trebuchet MS"/>
                <a:cs typeface="Trebuchet MS"/>
              </a:rPr>
              <a:t>Sterilization</a:t>
            </a:r>
            <a:endParaRPr sz="36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Wingdings"/>
              <a:buChar char=""/>
            </a:pPr>
            <a:endParaRPr sz="4700">
              <a:latin typeface="Trebuchet MS"/>
              <a:cs typeface="Trebuchet MS"/>
            </a:endParaRPr>
          </a:p>
          <a:p>
            <a:pPr marL="354330" indent="-342265">
              <a:lnSpc>
                <a:spcPct val="100000"/>
              </a:lnSpc>
              <a:buSzPct val="97222"/>
              <a:buFont typeface="Wingdings"/>
              <a:buChar char=""/>
              <a:tabLst>
                <a:tab pos="354965" algn="l"/>
              </a:tabLst>
            </a:pPr>
            <a:r>
              <a:rPr sz="3600" b="1" spc="-210" dirty="0">
                <a:latin typeface="Trebuchet MS"/>
                <a:cs typeface="Trebuchet MS"/>
              </a:rPr>
              <a:t>Reduction</a:t>
            </a:r>
            <a:r>
              <a:rPr sz="3600" b="1" spc="-240" dirty="0">
                <a:latin typeface="Trebuchet MS"/>
                <a:cs typeface="Trebuchet MS"/>
              </a:rPr>
              <a:t> </a:t>
            </a:r>
            <a:r>
              <a:rPr sz="3600" b="1" spc="-245" dirty="0">
                <a:latin typeface="Trebuchet MS"/>
                <a:cs typeface="Trebuchet MS"/>
              </a:rPr>
              <a:t>Theory</a:t>
            </a:r>
            <a:endParaRPr sz="3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9412" y="365759"/>
            <a:ext cx="7886700" cy="132461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64769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509"/>
              </a:spcBef>
            </a:pPr>
            <a:r>
              <a:rPr sz="6500" spc="-330" dirty="0"/>
              <a:t>Introduction</a:t>
            </a:r>
            <a:endParaRPr sz="6500"/>
          </a:p>
        </p:txBody>
      </p:sp>
      <p:sp>
        <p:nvSpPr>
          <p:cNvPr id="3" name="object 3"/>
          <p:cNvSpPr txBox="1"/>
          <p:nvPr/>
        </p:nvSpPr>
        <p:spPr>
          <a:xfrm>
            <a:off x="707542" y="1804162"/>
            <a:ext cx="7578090" cy="372554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241300" marR="269875" indent="-228600">
              <a:lnSpc>
                <a:spcPts val="2480"/>
              </a:lnSpc>
              <a:spcBef>
                <a:spcPts val="420"/>
              </a:spcBef>
              <a:buSzPct val="95652"/>
              <a:buFont typeface="Wingdings"/>
              <a:buChar char=""/>
              <a:tabLst>
                <a:tab pos="241300" algn="l"/>
              </a:tabLst>
            </a:pPr>
            <a:r>
              <a:rPr sz="2300" b="1" spc="-190" dirty="0">
                <a:latin typeface="Trebuchet MS"/>
                <a:cs typeface="Trebuchet MS"/>
              </a:rPr>
              <a:t>The</a:t>
            </a:r>
            <a:r>
              <a:rPr sz="2300" b="1" spc="-170" dirty="0">
                <a:latin typeface="Trebuchet MS"/>
                <a:cs typeface="Trebuchet MS"/>
              </a:rPr>
              <a:t> </a:t>
            </a:r>
            <a:r>
              <a:rPr sz="2300" b="1" spc="-120" dirty="0">
                <a:latin typeface="Trebuchet MS"/>
                <a:cs typeface="Trebuchet MS"/>
              </a:rPr>
              <a:t>sporophyte</a:t>
            </a:r>
            <a:r>
              <a:rPr sz="2300" b="1" spc="-200" dirty="0">
                <a:latin typeface="Trebuchet MS"/>
                <a:cs typeface="Trebuchet MS"/>
              </a:rPr>
              <a:t> </a:t>
            </a:r>
            <a:r>
              <a:rPr sz="2300" b="1" spc="-95" dirty="0">
                <a:latin typeface="Trebuchet MS"/>
                <a:cs typeface="Trebuchet MS"/>
              </a:rPr>
              <a:t>of</a:t>
            </a:r>
            <a:r>
              <a:rPr sz="2300" b="1" spc="-175" dirty="0">
                <a:latin typeface="Trebuchet MS"/>
                <a:cs typeface="Trebuchet MS"/>
              </a:rPr>
              <a:t> </a:t>
            </a:r>
            <a:r>
              <a:rPr sz="2300" b="1" spc="-125" dirty="0">
                <a:latin typeface="Trebuchet MS"/>
                <a:cs typeface="Trebuchet MS"/>
              </a:rPr>
              <a:t>liverworts</a:t>
            </a:r>
            <a:r>
              <a:rPr sz="2300" b="1" spc="-190" dirty="0">
                <a:latin typeface="Trebuchet MS"/>
                <a:cs typeface="Trebuchet MS"/>
              </a:rPr>
              <a:t> </a:t>
            </a:r>
            <a:r>
              <a:rPr sz="2300" b="1" spc="-105" dirty="0">
                <a:latin typeface="Trebuchet MS"/>
                <a:cs typeface="Trebuchet MS"/>
              </a:rPr>
              <a:t>and</a:t>
            </a:r>
            <a:r>
              <a:rPr sz="2300" b="1" spc="-175" dirty="0">
                <a:latin typeface="Trebuchet MS"/>
                <a:cs typeface="Trebuchet MS"/>
              </a:rPr>
              <a:t> </a:t>
            </a:r>
            <a:r>
              <a:rPr sz="2300" b="1" spc="-95" dirty="0">
                <a:latin typeface="Trebuchet MS"/>
                <a:cs typeface="Trebuchet MS"/>
              </a:rPr>
              <a:t>mosses</a:t>
            </a:r>
            <a:r>
              <a:rPr sz="2300" b="1" spc="-185" dirty="0">
                <a:latin typeface="Trebuchet MS"/>
                <a:cs typeface="Trebuchet MS"/>
              </a:rPr>
              <a:t> </a:t>
            </a:r>
            <a:r>
              <a:rPr sz="2300" b="1" spc="-90" dirty="0">
                <a:latin typeface="Trebuchet MS"/>
                <a:cs typeface="Trebuchet MS"/>
              </a:rPr>
              <a:t>show</a:t>
            </a:r>
            <a:r>
              <a:rPr sz="2300" b="1" spc="-190" dirty="0">
                <a:latin typeface="Trebuchet MS"/>
                <a:cs typeface="Trebuchet MS"/>
              </a:rPr>
              <a:t> </a:t>
            </a:r>
            <a:r>
              <a:rPr sz="2300" b="1" spc="-110" dirty="0">
                <a:latin typeface="Trebuchet MS"/>
                <a:cs typeface="Trebuchet MS"/>
              </a:rPr>
              <a:t>mostly</a:t>
            </a:r>
            <a:r>
              <a:rPr sz="2300" b="1" spc="-195" dirty="0">
                <a:latin typeface="Trebuchet MS"/>
                <a:cs typeface="Trebuchet MS"/>
              </a:rPr>
              <a:t> </a:t>
            </a:r>
            <a:r>
              <a:rPr sz="2300" b="1" spc="-135" dirty="0">
                <a:latin typeface="Trebuchet MS"/>
                <a:cs typeface="Trebuchet MS"/>
              </a:rPr>
              <a:t>the  </a:t>
            </a:r>
            <a:r>
              <a:rPr sz="2300" b="1" spc="-110" dirty="0">
                <a:latin typeface="Trebuchet MS"/>
                <a:cs typeface="Trebuchet MS"/>
              </a:rPr>
              <a:t>same </a:t>
            </a:r>
            <a:r>
              <a:rPr sz="2300" b="1" spc="-125" dirty="0">
                <a:latin typeface="Trebuchet MS"/>
                <a:cs typeface="Trebuchet MS"/>
              </a:rPr>
              <a:t>fundamental</a:t>
            </a:r>
            <a:r>
              <a:rPr sz="2300" b="1" spc="-235" dirty="0">
                <a:latin typeface="Trebuchet MS"/>
                <a:cs typeface="Trebuchet MS"/>
              </a:rPr>
              <a:t> </a:t>
            </a:r>
            <a:r>
              <a:rPr sz="2300" b="1" spc="-135" dirty="0">
                <a:latin typeface="Trebuchet MS"/>
                <a:cs typeface="Trebuchet MS"/>
              </a:rPr>
              <a:t>plan.</a:t>
            </a:r>
            <a:endParaRPr sz="2300">
              <a:latin typeface="Trebuchet MS"/>
              <a:cs typeface="Trebuchet MS"/>
            </a:endParaRPr>
          </a:p>
          <a:p>
            <a:pPr marL="241300" indent="-228600">
              <a:lnSpc>
                <a:spcPts val="2625"/>
              </a:lnSpc>
              <a:spcBef>
                <a:spcPts val="700"/>
              </a:spcBef>
              <a:buSzPct val="95652"/>
              <a:buFont typeface="Wingdings"/>
              <a:buChar char=""/>
              <a:tabLst>
                <a:tab pos="241300" algn="l"/>
              </a:tabLst>
            </a:pPr>
            <a:r>
              <a:rPr sz="2300" b="1" spc="-70" dirty="0">
                <a:latin typeface="Trebuchet MS"/>
                <a:cs typeface="Trebuchet MS"/>
              </a:rPr>
              <a:t>It</a:t>
            </a:r>
            <a:r>
              <a:rPr sz="2300" b="1" spc="-170" dirty="0">
                <a:latin typeface="Trebuchet MS"/>
                <a:cs typeface="Trebuchet MS"/>
              </a:rPr>
              <a:t> </a:t>
            </a:r>
            <a:r>
              <a:rPr sz="2300" b="1" spc="-105" dirty="0">
                <a:latin typeface="Trebuchet MS"/>
                <a:cs typeface="Trebuchet MS"/>
              </a:rPr>
              <a:t>is</a:t>
            </a:r>
            <a:r>
              <a:rPr sz="2300" b="1" spc="-170" dirty="0">
                <a:latin typeface="Trebuchet MS"/>
                <a:cs typeface="Trebuchet MS"/>
              </a:rPr>
              <a:t> </a:t>
            </a:r>
            <a:r>
              <a:rPr sz="2300" b="1" spc="-120" dirty="0">
                <a:latin typeface="Trebuchet MS"/>
                <a:cs typeface="Trebuchet MS"/>
              </a:rPr>
              <a:t>made</a:t>
            </a:r>
            <a:r>
              <a:rPr sz="2300" b="1" spc="-170" dirty="0">
                <a:latin typeface="Trebuchet MS"/>
                <a:cs typeface="Trebuchet MS"/>
              </a:rPr>
              <a:t> </a:t>
            </a:r>
            <a:r>
              <a:rPr sz="2300" b="1" spc="-114" dirty="0">
                <a:latin typeface="Trebuchet MS"/>
                <a:cs typeface="Trebuchet MS"/>
              </a:rPr>
              <a:t>up</a:t>
            </a:r>
            <a:r>
              <a:rPr sz="2300" b="1" spc="-170" dirty="0">
                <a:latin typeface="Trebuchet MS"/>
                <a:cs typeface="Trebuchet MS"/>
              </a:rPr>
              <a:t> </a:t>
            </a:r>
            <a:r>
              <a:rPr sz="2300" b="1" spc="-95" dirty="0">
                <a:latin typeface="Trebuchet MS"/>
                <a:cs typeface="Trebuchet MS"/>
              </a:rPr>
              <a:t>of</a:t>
            </a:r>
            <a:r>
              <a:rPr sz="2300" b="1" spc="-165" dirty="0">
                <a:latin typeface="Trebuchet MS"/>
                <a:cs typeface="Trebuchet MS"/>
              </a:rPr>
              <a:t> </a:t>
            </a:r>
            <a:r>
              <a:rPr sz="2300" b="1" spc="-105" dirty="0">
                <a:latin typeface="Trebuchet MS"/>
                <a:cs typeface="Trebuchet MS"/>
              </a:rPr>
              <a:t>an</a:t>
            </a:r>
            <a:r>
              <a:rPr sz="2300" b="1" spc="-170" dirty="0">
                <a:latin typeface="Trebuchet MS"/>
                <a:cs typeface="Trebuchet MS"/>
              </a:rPr>
              <a:t> </a:t>
            </a:r>
            <a:r>
              <a:rPr sz="2300" b="1" spc="-125" dirty="0">
                <a:latin typeface="Trebuchet MS"/>
                <a:cs typeface="Trebuchet MS"/>
              </a:rPr>
              <a:t>anchoring</a:t>
            </a:r>
            <a:r>
              <a:rPr sz="2300" b="1" spc="-175" dirty="0">
                <a:latin typeface="Trebuchet MS"/>
                <a:cs typeface="Trebuchet MS"/>
              </a:rPr>
              <a:t> </a:t>
            </a:r>
            <a:r>
              <a:rPr sz="2300" b="1" spc="-105" dirty="0">
                <a:latin typeface="Trebuchet MS"/>
                <a:cs typeface="Trebuchet MS"/>
              </a:rPr>
              <a:t>and</a:t>
            </a:r>
            <a:r>
              <a:rPr sz="2300" b="1" spc="-165" dirty="0">
                <a:latin typeface="Trebuchet MS"/>
                <a:cs typeface="Trebuchet MS"/>
              </a:rPr>
              <a:t> </a:t>
            </a:r>
            <a:r>
              <a:rPr sz="2300" b="1" spc="-105" dirty="0">
                <a:latin typeface="Trebuchet MS"/>
                <a:cs typeface="Trebuchet MS"/>
              </a:rPr>
              <a:t>absorbing</a:t>
            </a:r>
            <a:r>
              <a:rPr sz="2300" b="1" spc="-175" dirty="0">
                <a:latin typeface="Trebuchet MS"/>
                <a:cs typeface="Trebuchet MS"/>
              </a:rPr>
              <a:t> </a:t>
            </a:r>
            <a:r>
              <a:rPr sz="2300" b="1" spc="-125" dirty="0">
                <a:latin typeface="Trebuchet MS"/>
                <a:cs typeface="Trebuchet MS"/>
              </a:rPr>
              <a:t>foot,a</a:t>
            </a:r>
            <a:r>
              <a:rPr sz="2300" b="1" spc="-200" dirty="0">
                <a:latin typeface="Trebuchet MS"/>
                <a:cs typeface="Trebuchet MS"/>
              </a:rPr>
              <a:t> </a:t>
            </a:r>
            <a:r>
              <a:rPr sz="2300" b="1" spc="-120" dirty="0">
                <a:latin typeface="Trebuchet MS"/>
                <a:cs typeface="Trebuchet MS"/>
              </a:rPr>
              <a:t>stalk-</a:t>
            </a:r>
            <a:r>
              <a:rPr sz="2300" b="1" spc="-185" dirty="0">
                <a:latin typeface="Trebuchet MS"/>
                <a:cs typeface="Trebuchet MS"/>
              </a:rPr>
              <a:t> </a:t>
            </a:r>
            <a:r>
              <a:rPr sz="2300" b="1" spc="-155" dirty="0">
                <a:latin typeface="Trebuchet MS"/>
                <a:cs typeface="Trebuchet MS"/>
              </a:rPr>
              <a:t>like</a:t>
            </a:r>
            <a:endParaRPr sz="2300">
              <a:latin typeface="Trebuchet MS"/>
              <a:cs typeface="Trebuchet MS"/>
            </a:endParaRPr>
          </a:p>
          <a:p>
            <a:pPr marL="241300">
              <a:lnSpc>
                <a:spcPts val="2625"/>
              </a:lnSpc>
            </a:pPr>
            <a:r>
              <a:rPr sz="2300" b="1" spc="-114" dirty="0">
                <a:latin typeface="Trebuchet MS"/>
                <a:cs typeface="Trebuchet MS"/>
              </a:rPr>
              <a:t>seta</a:t>
            </a:r>
            <a:r>
              <a:rPr sz="2300" b="1" spc="-185" dirty="0">
                <a:latin typeface="Trebuchet MS"/>
                <a:cs typeface="Trebuchet MS"/>
              </a:rPr>
              <a:t> </a:t>
            </a:r>
            <a:r>
              <a:rPr sz="2300" b="1" spc="-105" dirty="0">
                <a:latin typeface="Trebuchet MS"/>
                <a:cs typeface="Trebuchet MS"/>
              </a:rPr>
              <a:t>and</a:t>
            </a:r>
            <a:r>
              <a:rPr sz="2300" b="1" spc="-175" dirty="0">
                <a:latin typeface="Trebuchet MS"/>
                <a:cs typeface="Trebuchet MS"/>
              </a:rPr>
              <a:t> </a:t>
            </a:r>
            <a:r>
              <a:rPr sz="2300" b="1" spc="-90" dirty="0">
                <a:latin typeface="Trebuchet MS"/>
                <a:cs typeface="Trebuchet MS"/>
              </a:rPr>
              <a:t>a</a:t>
            </a:r>
            <a:r>
              <a:rPr sz="2300" b="1" spc="-165" dirty="0">
                <a:latin typeface="Trebuchet MS"/>
                <a:cs typeface="Trebuchet MS"/>
              </a:rPr>
              <a:t> </a:t>
            </a:r>
            <a:r>
              <a:rPr sz="2300" b="1" spc="-150" dirty="0">
                <a:latin typeface="Trebuchet MS"/>
                <a:cs typeface="Trebuchet MS"/>
              </a:rPr>
              <a:t>capsule,</a:t>
            </a:r>
            <a:r>
              <a:rPr sz="2300" b="1" spc="-175" dirty="0">
                <a:latin typeface="Trebuchet MS"/>
                <a:cs typeface="Trebuchet MS"/>
              </a:rPr>
              <a:t> </a:t>
            </a:r>
            <a:r>
              <a:rPr sz="2300" b="1" spc="-140" dirty="0">
                <a:latin typeface="Trebuchet MS"/>
                <a:cs typeface="Trebuchet MS"/>
              </a:rPr>
              <a:t>which</a:t>
            </a:r>
            <a:r>
              <a:rPr sz="2300" b="1" spc="-175" dirty="0">
                <a:latin typeface="Trebuchet MS"/>
                <a:cs typeface="Trebuchet MS"/>
              </a:rPr>
              <a:t> </a:t>
            </a:r>
            <a:r>
              <a:rPr sz="2300" b="1" spc="-125" dirty="0">
                <a:latin typeface="Trebuchet MS"/>
                <a:cs typeface="Trebuchet MS"/>
              </a:rPr>
              <a:t>contains</a:t>
            </a:r>
            <a:r>
              <a:rPr sz="2300" b="1" spc="-175" dirty="0">
                <a:latin typeface="Trebuchet MS"/>
                <a:cs typeface="Trebuchet MS"/>
              </a:rPr>
              <a:t> </a:t>
            </a:r>
            <a:r>
              <a:rPr sz="2300" b="1" spc="-114" dirty="0">
                <a:latin typeface="Trebuchet MS"/>
                <a:cs typeface="Trebuchet MS"/>
              </a:rPr>
              <a:t>spores</a:t>
            </a:r>
            <a:r>
              <a:rPr sz="2300" b="1" spc="-195" dirty="0">
                <a:latin typeface="Trebuchet MS"/>
                <a:cs typeface="Trebuchet MS"/>
              </a:rPr>
              <a:t> </a:t>
            </a:r>
            <a:r>
              <a:rPr sz="2300" b="1" spc="-105" dirty="0">
                <a:latin typeface="Trebuchet MS"/>
                <a:cs typeface="Trebuchet MS"/>
              </a:rPr>
              <a:t>and</a:t>
            </a:r>
            <a:r>
              <a:rPr sz="2300" b="1" spc="-170" dirty="0">
                <a:latin typeface="Trebuchet MS"/>
                <a:cs typeface="Trebuchet MS"/>
              </a:rPr>
              <a:t> </a:t>
            </a:r>
            <a:r>
              <a:rPr sz="2300" b="1" spc="-150" dirty="0">
                <a:latin typeface="Trebuchet MS"/>
                <a:cs typeface="Trebuchet MS"/>
              </a:rPr>
              <a:t>elaters.</a:t>
            </a:r>
            <a:endParaRPr sz="2300">
              <a:latin typeface="Trebuchet MS"/>
              <a:cs typeface="Trebuchet MS"/>
            </a:endParaRPr>
          </a:p>
          <a:p>
            <a:pPr marL="241300" marR="113030" indent="-228600">
              <a:lnSpc>
                <a:spcPts val="2480"/>
              </a:lnSpc>
              <a:spcBef>
                <a:spcPts val="1035"/>
              </a:spcBef>
              <a:buSzPct val="95652"/>
              <a:buFont typeface="Wingdings"/>
              <a:buChar char=""/>
              <a:tabLst>
                <a:tab pos="241300" algn="l"/>
              </a:tabLst>
            </a:pPr>
            <a:r>
              <a:rPr sz="2300" b="1" spc="-190" dirty="0">
                <a:latin typeface="Trebuchet MS"/>
                <a:cs typeface="Trebuchet MS"/>
              </a:rPr>
              <a:t>The </a:t>
            </a:r>
            <a:r>
              <a:rPr sz="2300" b="1" spc="-105" dirty="0">
                <a:latin typeface="Trebuchet MS"/>
                <a:cs typeface="Trebuchet MS"/>
              </a:rPr>
              <a:t>following </a:t>
            </a:r>
            <a:r>
              <a:rPr sz="2300" b="1" spc="-95" dirty="0">
                <a:latin typeface="Trebuchet MS"/>
                <a:cs typeface="Trebuchet MS"/>
              </a:rPr>
              <a:t>two </a:t>
            </a:r>
            <a:r>
              <a:rPr sz="2300" b="1" spc="-125" dirty="0">
                <a:latin typeface="Trebuchet MS"/>
                <a:cs typeface="Trebuchet MS"/>
              </a:rPr>
              <a:t>contrasting </a:t>
            </a:r>
            <a:r>
              <a:rPr sz="2300" b="1" spc="-120" dirty="0">
                <a:latin typeface="Trebuchet MS"/>
                <a:cs typeface="Trebuchet MS"/>
              </a:rPr>
              <a:t>views </a:t>
            </a:r>
            <a:r>
              <a:rPr sz="2300" b="1" spc="-140" dirty="0">
                <a:latin typeface="Trebuchet MS"/>
                <a:cs typeface="Trebuchet MS"/>
              </a:rPr>
              <a:t>have been </a:t>
            </a:r>
            <a:r>
              <a:rPr sz="2300" b="1" spc="-114" dirty="0">
                <a:latin typeface="Trebuchet MS"/>
                <a:cs typeface="Trebuchet MS"/>
              </a:rPr>
              <a:t>put</a:t>
            </a:r>
            <a:r>
              <a:rPr sz="2300" b="1" spc="-515" dirty="0">
                <a:latin typeface="Trebuchet MS"/>
                <a:cs typeface="Trebuchet MS"/>
              </a:rPr>
              <a:t> </a:t>
            </a:r>
            <a:r>
              <a:rPr sz="2300" b="1" spc="-125" dirty="0">
                <a:latin typeface="Trebuchet MS"/>
                <a:cs typeface="Trebuchet MS"/>
              </a:rPr>
              <a:t>forword  </a:t>
            </a:r>
            <a:r>
              <a:rPr sz="2300" b="1" spc="-120" dirty="0">
                <a:latin typeface="Trebuchet MS"/>
                <a:cs typeface="Trebuchet MS"/>
              </a:rPr>
              <a:t>with</a:t>
            </a:r>
            <a:r>
              <a:rPr sz="2300" b="1" spc="-170" dirty="0">
                <a:latin typeface="Trebuchet MS"/>
                <a:cs typeface="Trebuchet MS"/>
              </a:rPr>
              <a:t> </a:t>
            </a:r>
            <a:r>
              <a:rPr sz="2300" b="1" spc="-140" dirty="0">
                <a:latin typeface="Trebuchet MS"/>
                <a:cs typeface="Trebuchet MS"/>
              </a:rPr>
              <a:t>regard</a:t>
            </a:r>
            <a:r>
              <a:rPr sz="2300" b="1" spc="-185" dirty="0">
                <a:latin typeface="Trebuchet MS"/>
                <a:cs typeface="Trebuchet MS"/>
              </a:rPr>
              <a:t> </a:t>
            </a:r>
            <a:r>
              <a:rPr sz="2300" b="1" spc="-100" dirty="0">
                <a:latin typeface="Trebuchet MS"/>
                <a:cs typeface="Trebuchet MS"/>
              </a:rPr>
              <a:t>to</a:t>
            </a:r>
            <a:r>
              <a:rPr sz="2300" b="1" spc="-170" dirty="0">
                <a:latin typeface="Trebuchet MS"/>
                <a:cs typeface="Trebuchet MS"/>
              </a:rPr>
              <a:t> </a:t>
            </a:r>
            <a:r>
              <a:rPr sz="2300" b="1" spc="-135" dirty="0">
                <a:latin typeface="Trebuchet MS"/>
                <a:cs typeface="Trebuchet MS"/>
              </a:rPr>
              <a:t>the</a:t>
            </a:r>
            <a:r>
              <a:rPr sz="2300" b="1" spc="-170" dirty="0">
                <a:latin typeface="Trebuchet MS"/>
                <a:cs typeface="Trebuchet MS"/>
              </a:rPr>
              <a:t> </a:t>
            </a:r>
            <a:r>
              <a:rPr sz="2300" b="1" spc="-120" dirty="0">
                <a:latin typeface="Trebuchet MS"/>
                <a:cs typeface="Trebuchet MS"/>
              </a:rPr>
              <a:t>evolution</a:t>
            </a:r>
            <a:r>
              <a:rPr sz="2300" b="1" spc="-170" dirty="0">
                <a:latin typeface="Trebuchet MS"/>
                <a:cs typeface="Trebuchet MS"/>
              </a:rPr>
              <a:t> </a:t>
            </a:r>
            <a:r>
              <a:rPr sz="2300" b="1" spc="-95" dirty="0">
                <a:latin typeface="Trebuchet MS"/>
                <a:cs typeface="Trebuchet MS"/>
              </a:rPr>
              <a:t>of</a:t>
            </a:r>
            <a:r>
              <a:rPr sz="2300" b="1" spc="-165" dirty="0">
                <a:latin typeface="Trebuchet MS"/>
                <a:cs typeface="Trebuchet MS"/>
              </a:rPr>
              <a:t> </a:t>
            </a:r>
            <a:r>
              <a:rPr sz="2300" b="1" spc="-120" dirty="0">
                <a:latin typeface="Trebuchet MS"/>
                <a:cs typeface="Trebuchet MS"/>
              </a:rPr>
              <a:t>sporophytes</a:t>
            </a:r>
            <a:r>
              <a:rPr sz="2300" b="1" spc="-180" dirty="0">
                <a:latin typeface="Trebuchet MS"/>
                <a:cs typeface="Trebuchet MS"/>
              </a:rPr>
              <a:t> </a:t>
            </a:r>
            <a:r>
              <a:rPr sz="2300" b="1" spc="-125" dirty="0">
                <a:latin typeface="Trebuchet MS"/>
                <a:cs typeface="Trebuchet MS"/>
              </a:rPr>
              <a:t>in</a:t>
            </a:r>
            <a:r>
              <a:rPr sz="2300" b="1" spc="-190" dirty="0">
                <a:latin typeface="Trebuchet MS"/>
                <a:cs typeface="Trebuchet MS"/>
              </a:rPr>
              <a:t> </a:t>
            </a:r>
            <a:r>
              <a:rPr sz="2300" b="1" spc="-135" dirty="0">
                <a:latin typeface="Trebuchet MS"/>
                <a:cs typeface="Trebuchet MS"/>
              </a:rPr>
              <a:t>bryophytes:-</a:t>
            </a:r>
            <a:endParaRPr sz="2300">
              <a:latin typeface="Trebuchet MS"/>
              <a:cs typeface="Trebuchet MS"/>
            </a:endParaRPr>
          </a:p>
          <a:p>
            <a:pPr marL="469900" indent="-457200">
              <a:lnSpc>
                <a:spcPts val="2625"/>
              </a:lnSpc>
              <a:spcBef>
                <a:spcPts val="68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300" b="1" spc="-125" dirty="0">
                <a:latin typeface="Trebuchet MS"/>
                <a:cs typeface="Trebuchet MS"/>
              </a:rPr>
              <a:t>Evolution</a:t>
            </a:r>
            <a:r>
              <a:rPr sz="2300" b="1" spc="-185" dirty="0">
                <a:latin typeface="Trebuchet MS"/>
                <a:cs typeface="Trebuchet MS"/>
              </a:rPr>
              <a:t> </a:t>
            </a:r>
            <a:r>
              <a:rPr sz="2300" b="1" spc="-95" dirty="0">
                <a:latin typeface="Trebuchet MS"/>
                <a:cs typeface="Trebuchet MS"/>
              </a:rPr>
              <a:t>of</a:t>
            </a:r>
            <a:r>
              <a:rPr sz="2300" b="1" spc="-170" dirty="0">
                <a:latin typeface="Trebuchet MS"/>
                <a:cs typeface="Trebuchet MS"/>
              </a:rPr>
              <a:t> </a:t>
            </a:r>
            <a:r>
              <a:rPr sz="2300" b="1" spc="-114" dirty="0">
                <a:latin typeface="Trebuchet MS"/>
                <a:cs typeface="Trebuchet MS"/>
              </a:rPr>
              <a:t>sporophytes</a:t>
            </a:r>
            <a:r>
              <a:rPr sz="2300" b="1" spc="-190" dirty="0">
                <a:latin typeface="Trebuchet MS"/>
                <a:cs typeface="Trebuchet MS"/>
              </a:rPr>
              <a:t> </a:t>
            </a:r>
            <a:r>
              <a:rPr sz="2300" b="1" spc="-125" dirty="0">
                <a:latin typeface="Trebuchet MS"/>
                <a:cs typeface="Trebuchet MS"/>
              </a:rPr>
              <a:t>by</a:t>
            </a:r>
            <a:r>
              <a:rPr sz="2300" b="1" spc="-200" dirty="0">
                <a:latin typeface="Trebuchet MS"/>
                <a:cs typeface="Trebuchet MS"/>
              </a:rPr>
              <a:t> </a:t>
            </a:r>
            <a:r>
              <a:rPr sz="2300" b="1" spc="-125" dirty="0">
                <a:latin typeface="Trebuchet MS"/>
                <a:cs typeface="Trebuchet MS"/>
              </a:rPr>
              <a:t>progressive</a:t>
            </a:r>
            <a:r>
              <a:rPr sz="2300" b="1" spc="-215" dirty="0">
                <a:latin typeface="Trebuchet MS"/>
                <a:cs typeface="Trebuchet MS"/>
              </a:rPr>
              <a:t> </a:t>
            </a:r>
            <a:r>
              <a:rPr sz="2300" b="1" spc="-140" dirty="0">
                <a:latin typeface="Trebuchet MS"/>
                <a:cs typeface="Trebuchet MS"/>
              </a:rPr>
              <a:t>sterilization</a:t>
            </a:r>
            <a:r>
              <a:rPr sz="2300" b="1" spc="-215" dirty="0">
                <a:latin typeface="Trebuchet MS"/>
                <a:cs typeface="Trebuchet MS"/>
              </a:rPr>
              <a:t> </a:t>
            </a:r>
            <a:r>
              <a:rPr sz="2300" b="1" spc="-95" dirty="0">
                <a:latin typeface="Trebuchet MS"/>
                <a:cs typeface="Trebuchet MS"/>
              </a:rPr>
              <a:t>of</a:t>
            </a:r>
            <a:endParaRPr sz="2300">
              <a:latin typeface="Trebuchet MS"/>
              <a:cs typeface="Trebuchet MS"/>
            </a:endParaRPr>
          </a:p>
          <a:p>
            <a:pPr marL="469900">
              <a:lnSpc>
                <a:spcPts val="2625"/>
              </a:lnSpc>
            </a:pPr>
            <a:r>
              <a:rPr sz="2300" b="1" spc="-120" dirty="0">
                <a:latin typeface="Trebuchet MS"/>
                <a:cs typeface="Trebuchet MS"/>
              </a:rPr>
              <a:t>potential </a:t>
            </a:r>
            <a:r>
              <a:rPr sz="2300" b="1" spc="-105" dirty="0">
                <a:latin typeface="Trebuchet MS"/>
                <a:cs typeface="Trebuchet MS"/>
              </a:rPr>
              <a:t>sporogenous</a:t>
            </a:r>
            <a:r>
              <a:rPr sz="2300" b="1" spc="-260" dirty="0">
                <a:latin typeface="Trebuchet MS"/>
                <a:cs typeface="Trebuchet MS"/>
              </a:rPr>
              <a:t> </a:t>
            </a:r>
            <a:r>
              <a:rPr sz="2300" b="1" spc="-130" dirty="0">
                <a:latin typeface="Trebuchet MS"/>
                <a:cs typeface="Trebuchet MS"/>
              </a:rPr>
              <a:t>tissue.</a:t>
            </a:r>
            <a:endParaRPr sz="2300">
              <a:latin typeface="Trebuchet MS"/>
              <a:cs typeface="Trebuchet MS"/>
            </a:endParaRPr>
          </a:p>
          <a:p>
            <a:pPr marL="469900" marR="323215" indent="-457200">
              <a:lnSpc>
                <a:spcPts val="2480"/>
              </a:lnSpc>
              <a:spcBef>
                <a:spcPts val="1050"/>
              </a:spcBef>
              <a:buAutoNum type="arabicPeriod" startAt="2"/>
              <a:tabLst>
                <a:tab pos="469265" algn="l"/>
                <a:tab pos="469900" algn="l"/>
              </a:tabLst>
            </a:pPr>
            <a:r>
              <a:rPr sz="2300" b="1" spc="-125" dirty="0">
                <a:latin typeface="Trebuchet MS"/>
                <a:cs typeface="Trebuchet MS"/>
              </a:rPr>
              <a:t>Evolution</a:t>
            </a:r>
            <a:r>
              <a:rPr sz="2300" b="1" spc="-185" dirty="0">
                <a:latin typeface="Trebuchet MS"/>
                <a:cs typeface="Trebuchet MS"/>
              </a:rPr>
              <a:t> </a:t>
            </a:r>
            <a:r>
              <a:rPr sz="2300" b="1" spc="-95" dirty="0">
                <a:latin typeface="Trebuchet MS"/>
                <a:cs typeface="Trebuchet MS"/>
              </a:rPr>
              <a:t>of</a:t>
            </a:r>
            <a:r>
              <a:rPr sz="2300" b="1" spc="-170" dirty="0">
                <a:latin typeface="Trebuchet MS"/>
                <a:cs typeface="Trebuchet MS"/>
              </a:rPr>
              <a:t> </a:t>
            </a:r>
            <a:r>
              <a:rPr sz="2300" b="1" spc="-120" dirty="0">
                <a:latin typeface="Trebuchet MS"/>
                <a:cs typeface="Trebuchet MS"/>
              </a:rPr>
              <a:t>sporophyte</a:t>
            </a:r>
            <a:r>
              <a:rPr sz="2300" b="1" spc="-204" dirty="0">
                <a:latin typeface="Trebuchet MS"/>
                <a:cs typeface="Trebuchet MS"/>
              </a:rPr>
              <a:t> </a:t>
            </a:r>
            <a:r>
              <a:rPr sz="2300" b="1" spc="-130" dirty="0">
                <a:latin typeface="Trebuchet MS"/>
                <a:cs typeface="Trebuchet MS"/>
              </a:rPr>
              <a:t>due</a:t>
            </a:r>
            <a:r>
              <a:rPr sz="2300" b="1" spc="-165" dirty="0">
                <a:latin typeface="Trebuchet MS"/>
                <a:cs typeface="Trebuchet MS"/>
              </a:rPr>
              <a:t> </a:t>
            </a:r>
            <a:r>
              <a:rPr sz="2300" b="1" spc="-100" dirty="0">
                <a:latin typeface="Trebuchet MS"/>
                <a:cs typeface="Trebuchet MS"/>
              </a:rPr>
              <a:t>to</a:t>
            </a:r>
            <a:r>
              <a:rPr sz="2300" b="1" spc="-185" dirty="0">
                <a:latin typeface="Trebuchet MS"/>
                <a:cs typeface="Trebuchet MS"/>
              </a:rPr>
              <a:t> </a:t>
            </a:r>
            <a:r>
              <a:rPr sz="2300" b="1" spc="-125" dirty="0">
                <a:latin typeface="Trebuchet MS"/>
                <a:cs typeface="Trebuchet MS"/>
              </a:rPr>
              <a:t>progressive</a:t>
            </a:r>
            <a:r>
              <a:rPr sz="2300" b="1" spc="-210" dirty="0">
                <a:latin typeface="Trebuchet MS"/>
                <a:cs typeface="Trebuchet MS"/>
              </a:rPr>
              <a:t> </a:t>
            </a:r>
            <a:r>
              <a:rPr sz="2300" b="1" spc="-140" dirty="0">
                <a:latin typeface="Trebuchet MS"/>
                <a:cs typeface="Trebuchet MS"/>
              </a:rPr>
              <a:t>reduction</a:t>
            </a:r>
            <a:r>
              <a:rPr sz="2300" b="1" spc="-180" dirty="0">
                <a:latin typeface="Trebuchet MS"/>
                <a:cs typeface="Trebuchet MS"/>
              </a:rPr>
              <a:t> </a:t>
            </a:r>
            <a:r>
              <a:rPr sz="2300" b="1" spc="-114" dirty="0">
                <a:latin typeface="Trebuchet MS"/>
                <a:cs typeface="Trebuchet MS"/>
              </a:rPr>
              <a:t>or  </a:t>
            </a:r>
            <a:r>
              <a:rPr sz="2300" b="1" spc="-125" dirty="0">
                <a:latin typeface="Trebuchet MS"/>
                <a:cs typeface="Trebuchet MS"/>
              </a:rPr>
              <a:t>simplification.</a:t>
            </a:r>
            <a:endParaRPr sz="23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9412" y="365759"/>
            <a:ext cx="7886700" cy="132461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14732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1160"/>
              </a:spcBef>
            </a:pPr>
            <a:r>
              <a:rPr sz="5600" spc="-300" dirty="0"/>
              <a:t>Theory </a:t>
            </a:r>
            <a:r>
              <a:rPr sz="5600" spc="-265" dirty="0"/>
              <a:t>of</a:t>
            </a:r>
            <a:r>
              <a:rPr sz="5600" spc="-740" dirty="0"/>
              <a:t> </a:t>
            </a:r>
            <a:r>
              <a:rPr sz="5600" spc="-355" dirty="0"/>
              <a:t>sterilization</a:t>
            </a:r>
            <a:endParaRPr sz="5600"/>
          </a:p>
        </p:txBody>
      </p:sp>
      <p:sp>
        <p:nvSpPr>
          <p:cNvPr id="3" name="object 3"/>
          <p:cNvSpPr/>
          <p:nvPr/>
        </p:nvSpPr>
        <p:spPr>
          <a:xfrm>
            <a:off x="629412" y="1825751"/>
            <a:ext cx="7886700" cy="4351020"/>
          </a:xfrm>
          <a:custGeom>
            <a:avLst/>
            <a:gdLst/>
            <a:ahLst/>
            <a:cxnLst/>
            <a:rect l="l" t="t" r="r" b="b"/>
            <a:pathLst>
              <a:path w="7886700" h="4351020">
                <a:moveTo>
                  <a:pt x="0" y="4351020"/>
                </a:moveTo>
                <a:lnTo>
                  <a:pt x="7886700" y="4351020"/>
                </a:lnTo>
                <a:lnTo>
                  <a:pt x="7886700" y="0"/>
                </a:lnTo>
                <a:lnTo>
                  <a:pt x="0" y="0"/>
                </a:lnTo>
                <a:lnTo>
                  <a:pt x="0" y="4351020"/>
                </a:lnTo>
                <a:close/>
              </a:path>
            </a:pathLst>
          </a:custGeom>
          <a:ln w="9144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07542" y="1759966"/>
            <a:ext cx="7317105" cy="4247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8130" indent="-266065">
              <a:lnSpc>
                <a:spcPct val="100000"/>
              </a:lnSpc>
              <a:spcBef>
                <a:spcPts val="95"/>
              </a:spcBef>
              <a:buSzPct val="96428"/>
              <a:buFont typeface="Wingdings"/>
              <a:buChar char=""/>
              <a:tabLst>
                <a:tab pos="278765" algn="l"/>
              </a:tabLst>
            </a:pPr>
            <a:r>
              <a:rPr sz="2800" b="1" spc="-135" dirty="0">
                <a:latin typeface="Trebuchet MS"/>
                <a:cs typeface="Trebuchet MS"/>
              </a:rPr>
              <a:t>Sporogenous</a:t>
            </a:r>
            <a:r>
              <a:rPr sz="2800" b="1" spc="-204" dirty="0">
                <a:latin typeface="Trebuchet MS"/>
                <a:cs typeface="Trebuchet MS"/>
              </a:rPr>
              <a:t> </a:t>
            </a:r>
            <a:r>
              <a:rPr sz="2800" b="1" spc="-185" dirty="0">
                <a:latin typeface="Trebuchet MS"/>
                <a:cs typeface="Trebuchet MS"/>
              </a:rPr>
              <a:t>Tissue:-</a:t>
            </a:r>
            <a:endParaRPr sz="28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4000">
              <a:latin typeface="Trebuchet MS"/>
              <a:cs typeface="Trebuchet MS"/>
            </a:endParaRPr>
          </a:p>
          <a:p>
            <a:pPr marL="241300" marR="65405" indent="-228600">
              <a:lnSpc>
                <a:spcPct val="80000"/>
              </a:lnSpc>
              <a:buFont typeface="Arial"/>
              <a:buChar char="•"/>
              <a:tabLst>
                <a:tab pos="241300" algn="l"/>
                <a:tab pos="5193665" algn="l"/>
              </a:tabLst>
            </a:pPr>
            <a:r>
              <a:rPr sz="2800" b="1" spc="-190" dirty="0">
                <a:latin typeface="Trebuchet MS"/>
                <a:cs typeface="Trebuchet MS"/>
              </a:rPr>
              <a:t>This </a:t>
            </a:r>
            <a:r>
              <a:rPr sz="2800" b="1" spc="-165" dirty="0">
                <a:latin typeface="Trebuchet MS"/>
                <a:cs typeface="Trebuchet MS"/>
              </a:rPr>
              <a:t>view </a:t>
            </a:r>
            <a:r>
              <a:rPr sz="2800" b="1" spc="-310" dirty="0">
                <a:latin typeface="Trebuchet MS"/>
                <a:cs typeface="Trebuchet MS"/>
              </a:rPr>
              <a:t>, </a:t>
            </a:r>
            <a:r>
              <a:rPr sz="2800" b="1" spc="-110" dirty="0">
                <a:latin typeface="Trebuchet MS"/>
                <a:cs typeface="Trebuchet MS"/>
              </a:rPr>
              <a:t>also </a:t>
            </a:r>
            <a:r>
              <a:rPr sz="2800" b="1" spc="-140" dirty="0">
                <a:latin typeface="Trebuchet MS"/>
                <a:cs typeface="Trebuchet MS"/>
              </a:rPr>
              <a:t>known </a:t>
            </a:r>
            <a:r>
              <a:rPr sz="2800" b="1" spc="-105" dirty="0">
                <a:latin typeface="Trebuchet MS"/>
                <a:cs typeface="Trebuchet MS"/>
              </a:rPr>
              <a:t>as </a:t>
            </a:r>
            <a:r>
              <a:rPr sz="2800" b="1" spc="-140" dirty="0">
                <a:latin typeface="Trebuchet MS"/>
                <a:cs typeface="Trebuchet MS"/>
              </a:rPr>
              <a:t>'theory </a:t>
            </a:r>
            <a:r>
              <a:rPr sz="2800" b="1" spc="-120" dirty="0">
                <a:latin typeface="Trebuchet MS"/>
                <a:cs typeface="Trebuchet MS"/>
              </a:rPr>
              <a:t>of</a:t>
            </a:r>
            <a:r>
              <a:rPr sz="2800" b="1" spc="-430" dirty="0">
                <a:latin typeface="Trebuchet MS"/>
                <a:cs typeface="Trebuchet MS"/>
              </a:rPr>
              <a:t> </a:t>
            </a:r>
            <a:r>
              <a:rPr sz="2800" b="1" spc="-160" dirty="0">
                <a:latin typeface="Trebuchet MS"/>
                <a:cs typeface="Trebuchet MS"/>
              </a:rPr>
              <a:t>progressive  </a:t>
            </a:r>
            <a:r>
              <a:rPr sz="2800" b="1" spc="-150" dirty="0">
                <a:latin typeface="Trebuchet MS"/>
                <a:cs typeface="Trebuchet MS"/>
              </a:rPr>
              <a:t>evolution </a:t>
            </a:r>
            <a:r>
              <a:rPr sz="2800" b="1" spc="-95" dirty="0">
                <a:latin typeface="Trebuchet MS"/>
                <a:cs typeface="Trebuchet MS"/>
              </a:rPr>
              <a:t>'or </a:t>
            </a:r>
            <a:r>
              <a:rPr sz="2800" b="1" spc="-140" dirty="0">
                <a:latin typeface="Trebuchet MS"/>
                <a:cs typeface="Trebuchet MS"/>
              </a:rPr>
              <a:t>'theory </a:t>
            </a:r>
            <a:r>
              <a:rPr sz="2800" b="1" spc="-120" dirty="0">
                <a:latin typeface="Trebuchet MS"/>
                <a:cs typeface="Trebuchet MS"/>
              </a:rPr>
              <a:t>of </a:t>
            </a:r>
            <a:r>
              <a:rPr sz="2800" b="1" spc="-175" dirty="0">
                <a:latin typeface="Trebuchet MS"/>
                <a:cs typeface="Trebuchet MS"/>
              </a:rPr>
              <a:t>sterilization </a:t>
            </a:r>
            <a:r>
              <a:rPr sz="2800" b="1" spc="-130" dirty="0">
                <a:latin typeface="Trebuchet MS"/>
                <a:cs typeface="Trebuchet MS"/>
              </a:rPr>
              <a:t>',was </a:t>
            </a:r>
            <a:r>
              <a:rPr sz="2800" b="1" spc="-145" dirty="0">
                <a:latin typeface="Trebuchet MS"/>
                <a:cs typeface="Trebuchet MS"/>
              </a:rPr>
              <a:t>put  </a:t>
            </a:r>
            <a:r>
              <a:rPr sz="2800" b="1" spc="-155" dirty="0">
                <a:latin typeface="Trebuchet MS"/>
                <a:cs typeface="Trebuchet MS"/>
              </a:rPr>
              <a:t>forward </a:t>
            </a:r>
            <a:r>
              <a:rPr sz="2800" b="1" spc="-160" dirty="0">
                <a:latin typeface="Trebuchet MS"/>
                <a:cs typeface="Trebuchet MS"/>
              </a:rPr>
              <a:t>by </a:t>
            </a:r>
            <a:r>
              <a:rPr sz="2800" b="1" spc="-150" dirty="0">
                <a:latin typeface="Trebuchet MS"/>
                <a:cs typeface="Trebuchet MS"/>
              </a:rPr>
              <a:t>Bower</a:t>
            </a:r>
            <a:r>
              <a:rPr sz="2800" b="1" spc="-254" dirty="0">
                <a:latin typeface="Trebuchet MS"/>
                <a:cs typeface="Trebuchet MS"/>
              </a:rPr>
              <a:t> </a:t>
            </a:r>
            <a:r>
              <a:rPr sz="2800" b="1" spc="-204" dirty="0">
                <a:latin typeface="Trebuchet MS"/>
                <a:cs typeface="Trebuchet MS"/>
              </a:rPr>
              <a:t>(1908-35)</a:t>
            </a:r>
            <a:r>
              <a:rPr sz="2800" b="1" spc="-145" dirty="0">
                <a:latin typeface="Trebuchet MS"/>
                <a:cs typeface="Trebuchet MS"/>
              </a:rPr>
              <a:t> </a:t>
            </a:r>
            <a:r>
              <a:rPr sz="2800" b="1" spc="-130" dirty="0">
                <a:latin typeface="Trebuchet MS"/>
                <a:cs typeface="Trebuchet MS"/>
              </a:rPr>
              <a:t>and	</a:t>
            </a:r>
            <a:r>
              <a:rPr sz="2800" b="1" spc="-145" dirty="0">
                <a:latin typeface="Trebuchet MS"/>
                <a:cs typeface="Trebuchet MS"/>
              </a:rPr>
              <a:t>supported </a:t>
            </a:r>
            <a:r>
              <a:rPr sz="2800" b="1" spc="-160" dirty="0">
                <a:latin typeface="Trebuchet MS"/>
                <a:cs typeface="Trebuchet MS"/>
              </a:rPr>
              <a:t>by  </a:t>
            </a:r>
            <a:r>
              <a:rPr sz="2800" b="1" spc="-195" dirty="0">
                <a:latin typeface="Trebuchet MS"/>
                <a:cs typeface="Trebuchet MS"/>
              </a:rPr>
              <a:t>cavers </a:t>
            </a:r>
            <a:r>
              <a:rPr sz="2800" b="1" spc="-204" dirty="0">
                <a:latin typeface="Trebuchet MS"/>
                <a:cs typeface="Trebuchet MS"/>
              </a:rPr>
              <a:t>(1910) </a:t>
            </a:r>
            <a:r>
              <a:rPr sz="2800" b="1" spc="-130" dirty="0">
                <a:latin typeface="Trebuchet MS"/>
                <a:cs typeface="Trebuchet MS"/>
              </a:rPr>
              <a:t>and </a:t>
            </a:r>
            <a:r>
              <a:rPr sz="2800" b="1" spc="-160" dirty="0">
                <a:latin typeface="Trebuchet MS"/>
                <a:cs typeface="Trebuchet MS"/>
              </a:rPr>
              <a:t>Campbell</a:t>
            </a:r>
            <a:r>
              <a:rPr sz="2800" b="1" spc="-250" dirty="0">
                <a:latin typeface="Trebuchet MS"/>
                <a:cs typeface="Trebuchet MS"/>
              </a:rPr>
              <a:t> </a:t>
            </a:r>
            <a:r>
              <a:rPr sz="2800" b="1" spc="-215" dirty="0">
                <a:latin typeface="Trebuchet MS"/>
                <a:cs typeface="Trebuchet MS"/>
              </a:rPr>
              <a:t>(1940).</a:t>
            </a:r>
            <a:endParaRPr sz="2800">
              <a:latin typeface="Trebuchet MS"/>
              <a:cs typeface="Trebuchet MS"/>
            </a:endParaRPr>
          </a:p>
          <a:p>
            <a:pPr marL="241300" marR="782320" indent="-228600">
              <a:lnSpc>
                <a:spcPts val="2690"/>
              </a:lnSpc>
              <a:spcBef>
                <a:spcPts val="975"/>
              </a:spcBef>
              <a:buFont typeface="Arial"/>
              <a:buChar char="•"/>
              <a:tabLst>
                <a:tab pos="241300" algn="l"/>
                <a:tab pos="4322445" algn="l"/>
              </a:tabLst>
            </a:pPr>
            <a:r>
              <a:rPr sz="2800" b="1" spc="-160" dirty="0">
                <a:latin typeface="Trebuchet MS"/>
                <a:cs typeface="Trebuchet MS"/>
              </a:rPr>
              <a:t>According </a:t>
            </a:r>
            <a:r>
              <a:rPr sz="2800" b="1" spc="-125" dirty="0">
                <a:latin typeface="Trebuchet MS"/>
                <a:cs typeface="Trebuchet MS"/>
              </a:rPr>
              <a:t>to </a:t>
            </a:r>
            <a:r>
              <a:rPr sz="2800" b="1" spc="-135" dirty="0">
                <a:latin typeface="Trebuchet MS"/>
                <a:cs typeface="Trebuchet MS"/>
              </a:rPr>
              <a:t>this</a:t>
            </a:r>
            <a:r>
              <a:rPr sz="2800" b="1" spc="-320" dirty="0">
                <a:latin typeface="Trebuchet MS"/>
                <a:cs typeface="Trebuchet MS"/>
              </a:rPr>
              <a:t> </a:t>
            </a:r>
            <a:r>
              <a:rPr sz="2800" b="1" spc="-165" dirty="0">
                <a:latin typeface="Trebuchet MS"/>
                <a:cs typeface="Trebuchet MS"/>
              </a:rPr>
              <a:t>view</a:t>
            </a:r>
            <a:r>
              <a:rPr sz="2800" b="1" spc="-180" dirty="0">
                <a:latin typeface="Trebuchet MS"/>
                <a:cs typeface="Trebuchet MS"/>
              </a:rPr>
              <a:t> </a:t>
            </a:r>
            <a:r>
              <a:rPr sz="2800" b="1" spc="-215" dirty="0">
                <a:latin typeface="Trebuchet MS"/>
                <a:cs typeface="Trebuchet MS"/>
              </a:rPr>
              <a:t>,the	</a:t>
            </a:r>
            <a:r>
              <a:rPr sz="2800" b="1" spc="-150" dirty="0">
                <a:latin typeface="Trebuchet MS"/>
                <a:cs typeface="Trebuchet MS"/>
              </a:rPr>
              <a:t>sporophytes</a:t>
            </a:r>
            <a:r>
              <a:rPr sz="2800" b="1" spc="-250" dirty="0">
                <a:latin typeface="Trebuchet MS"/>
                <a:cs typeface="Trebuchet MS"/>
              </a:rPr>
              <a:t> </a:t>
            </a:r>
            <a:r>
              <a:rPr sz="2800" b="1" spc="-120" dirty="0">
                <a:latin typeface="Trebuchet MS"/>
                <a:cs typeface="Trebuchet MS"/>
              </a:rPr>
              <a:t>of  </a:t>
            </a:r>
            <a:r>
              <a:rPr sz="2800" b="1" spc="-185" dirty="0">
                <a:latin typeface="Trebuchet MS"/>
                <a:cs typeface="Trebuchet MS"/>
              </a:rPr>
              <a:t>complex </a:t>
            </a:r>
            <a:r>
              <a:rPr sz="2800" b="1" spc="-145" dirty="0">
                <a:latin typeface="Trebuchet MS"/>
                <a:cs typeface="Trebuchet MS"/>
              </a:rPr>
              <a:t>forms </a:t>
            </a:r>
            <a:r>
              <a:rPr sz="2800" b="1" spc="-195" dirty="0">
                <a:latin typeface="Trebuchet MS"/>
                <a:cs typeface="Trebuchet MS"/>
              </a:rPr>
              <a:t>(e.g.,Funaria</a:t>
            </a:r>
            <a:r>
              <a:rPr sz="2800" b="1" spc="-250" dirty="0">
                <a:latin typeface="Trebuchet MS"/>
                <a:cs typeface="Trebuchet MS"/>
              </a:rPr>
              <a:t> </a:t>
            </a:r>
            <a:r>
              <a:rPr sz="2800" b="1" spc="-155" dirty="0">
                <a:latin typeface="Trebuchet MS"/>
                <a:cs typeface="Trebuchet MS"/>
              </a:rPr>
              <a:t>,Sphagnum</a:t>
            </a:r>
            <a:endParaRPr sz="2800">
              <a:latin typeface="Trebuchet MS"/>
              <a:cs typeface="Trebuchet MS"/>
            </a:endParaRPr>
          </a:p>
          <a:p>
            <a:pPr marL="241300" marR="5080">
              <a:lnSpc>
                <a:spcPct val="80000"/>
              </a:lnSpc>
              <a:spcBef>
                <a:spcPts val="20"/>
              </a:spcBef>
              <a:tabLst>
                <a:tab pos="4206875" algn="l"/>
                <a:tab pos="5480685" algn="l"/>
              </a:tabLst>
            </a:pPr>
            <a:r>
              <a:rPr sz="2800" b="1" spc="-155" dirty="0">
                <a:latin typeface="Trebuchet MS"/>
                <a:cs typeface="Trebuchet MS"/>
              </a:rPr>
              <a:t>,Pogonatum) </a:t>
            </a:r>
            <a:r>
              <a:rPr sz="2800" b="1" spc="-175" dirty="0">
                <a:latin typeface="Trebuchet MS"/>
                <a:cs typeface="Trebuchet MS"/>
              </a:rPr>
              <a:t>have </a:t>
            </a:r>
            <a:r>
              <a:rPr sz="2800" b="1" spc="-165" dirty="0">
                <a:latin typeface="Trebuchet MS"/>
                <a:cs typeface="Trebuchet MS"/>
              </a:rPr>
              <a:t>evolved due </a:t>
            </a:r>
            <a:r>
              <a:rPr sz="2800" b="1" spc="-125" dirty="0">
                <a:latin typeface="Trebuchet MS"/>
                <a:cs typeface="Trebuchet MS"/>
              </a:rPr>
              <a:t>to </a:t>
            </a:r>
            <a:r>
              <a:rPr sz="2800" b="1" spc="-160" dirty="0">
                <a:latin typeface="Trebuchet MS"/>
                <a:cs typeface="Trebuchet MS"/>
              </a:rPr>
              <a:t>progressive  </a:t>
            </a:r>
            <a:r>
              <a:rPr sz="2800" b="1" spc="-175" dirty="0">
                <a:latin typeface="Trebuchet MS"/>
                <a:cs typeface="Trebuchet MS"/>
              </a:rPr>
              <a:t>sterilization </a:t>
            </a:r>
            <a:r>
              <a:rPr sz="2800" b="1" spc="-120" dirty="0">
                <a:latin typeface="Trebuchet MS"/>
                <a:cs typeface="Trebuchet MS"/>
              </a:rPr>
              <a:t>of </a:t>
            </a:r>
            <a:r>
              <a:rPr sz="2800" b="1" spc="-170" dirty="0">
                <a:latin typeface="Trebuchet MS"/>
                <a:cs typeface="Trebuchet MS"/>
              </a:rPr>
              <a:t>the</a:t>
            </a:r>
            <a:r>
              <a:rPr sz="2800" b="1" spc="-254" dirty="0">
                <a:latin typeface="Trebuchet MS"/>
                <a:cs typeface="Trebuchet MS"/>
              </a:rPr>
              <a:t> </a:t>
            </a:r>
            <a:r>
              <a:rPr sz="2800" b="1" spc="-150" dirty="0">
                <a:latin typeface="Trebuchet MS"/>
                <a:cs typeface="Trebuchet MS"/>
              </a:rPr>
              <a:t>potential</a:t>
            </a:r>
            <a:r>
              <a:rPr sz="2800" b="1" spc="-170" dirty="0">
                <a:latin typeface="Trebuchet MS"/>
                <a:cs typeface="Trebuchet MS"/>
              </a:rPr>
              <a:t> </a:t>
            </a:r>
            <a:r>
              <a:rPr sz="2800" b="1" spc="-180" dirty="0">
                <a:latin typeface="Trebuchet MS"/>
                <a:cs typeface="Trebuchet MS"/>
              </a:rPr>
              <a:t>fertile	</a:t>
            </a:r>
            <a:r>
              <a:rPr sz="2800" b="1" spc="-140" dirty="0">
                <a:latin typeface="Trebuchet MS"/>
                <a:cs typeface="Trebuchet MS"/>
              </a:rPr>
              <a:t>tissue </a:t>
            </a:r>
            <a:r>
              <a:rPr sz="2800" b="1" spc="-120" dirty="0">
                <a:latin typeface="Trebuchet MS"/>
                <a:cs typeface="Trebuchet MS"/>
              </a:rPr>
              <a:t>of</a:t>
            </a:r>
            <a:r>
              <a:rPr sz="2800" b="1" spc="-335" dirty="0">
                <a:latin typeface="Trebuchet MS"/>
                <a:cs typeface="Trebuchet MS"/>
              </a:rPr>
              <a:t> </a:t>
            </a:r>
            <a:r>
              <a:rPr sz="2800" b="1" spc="-170" dirty="0">
                <a:latin typeface="Trebuchet MS"/>
                <a:cs typeface="Trebuchet MS"/>
              </a:rPr>
              <a:t>the  </a:t>
            </a:r>
            <a:r>
              <a:rPr sz="2800" b="1" spc="-155" dirty="0">
                <a:latin typeface="Trebuchet MS"/>
                <a:cs typeface="Trebuchet MS"/>
              </a:rPr>
              <a:t>simpler</a:t>
            </a:r>
            <a:r>
              <a:rPr sz="2800" b="1" spc="-175" dirty="0">
                <a:latin typeface="Trebuchet MS"/>
                <a:cs typeface="Trebuchet MS"/>
              </a:rPr>
              <a:t> </a:t>
            </a:r>
            <a:r>
              <a:rPr sz="2800" b="1" spc="-145" dirty="0">
                <a:latin typeface="Trebuchet MS"/>
                <a:cs typeface="Trebuchet MS"/>
              </a:rPr>
              <a:t>forms</a:t>
            </a:r>
            <a:r>
              <a:rPr sz="2800" b="1" spc="-180" dirty="0">
                <a:latin typeface="Trebuchet MS"/>
                <a:cs typeface="Trebuchet MS"/>
              </a:rPr>
              <a:t> </a:t>
            </a:r>
            <a:r>
              <a:rPr sz="2800" b="1" spc="-210" dirty="0">
                <a:latin typeface="Trebuchet MS"/>
                <a:cs typeface="Trebuchet MS"/>
              </a:rPr>
              <a:t>(e.g.,Riccia,	</a:t>
            </a:r>
            <a:r>
              <a:rPr sz="2800" b="1" spc="-130" dirty="0">
                <a:latin typeface="Trebuchet MS"/>
                <a:cs typeface="Trebuchet MS"/>
              </a:rPr>
              <a:t>Marchantia).</a:t>
            </a:r>
            <a:endParaRPr sz="2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9412" y="457200"/>
            <a:ext cx="2948940" cy="160020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19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5"/>
              </a:spcBef>
            </a:pPr>
            <a:endParaRPr sz="5900">
              <a:latin typeface="Times New Roman"/>
              <a:cs typeface="Times New Roman"/>
            </a:endParaRPr>
          </a:p>
          <a:p>
            <a:pPr marL="91440">
              <a:lnSpc>
                <a:spcPct val="100000"/>
              </a:lnSpc>
            </a:pPr>
            <a:r>
              <a:rPr sz="4300" spc="-270" dirty="0"/>
              <a:t>First</a:t>
            </a:r>
            <a:r>
              <a:rPr sz="4300" spc="-420" dirty="0"/>
              <a:t> </a:t>
            </a:r>
            <a:r>
              <a:rPr sz="4300" spc="-245" dirty="0"/>
              <a:t>stage</a:t>
            </a:r>
            <a:endParaRPr sz="4300"/>
          </a:p>
        </p:txBody>
      </p:sp>
      <p:sp>
        <p:nvSpPr>
          <p:cNvPr id="3" name="object 3"/>
          <p:cNvSpPr/>
          <p:nvPr/>
        </p:nvSpPr>
        <p:spPr>
          <a:xfrm>
            <a:off x="4300728" y="1527047"/>
            <a:ext cx="4629912" cy="48722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08761" y="2055316"/>
            <a:ext cx="2792730" cy="454533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299085" marR="151765" indent="-287020">
              <a:lnSpc>
                <a:spcPct val="90100"/>
              </a:lnSpc>
              <a:spcBef>
                <a:spcPts val="280"/>
              </a:spcBef>
              <a:buFont typeface="Wingdings"/>
              <a:buChar char=""/>
              <a:tabLst>
                <a:tab pos="299085" algn="l"/>
                <a:tab pos="299720" algn="l"/>
              </a:tabLst>
            </a:pPr>
            <a:r>
              <a:rPr sz="1500" b="1" spc="-125" dirty="0">
                <a:latin typeface="Trebuchet MS"/>
                <a:cs typeface="Trebuchet MS"/>
              </a:rPr>
              <a:t>The </a:t>
            </a:r>
            <a:r>
              <a:rPr sz="1500" b="1" spc="-75" dirty="0">
                <a:latin typeface="Trebuchet MS"/>
                <a:cs typeface="Trebuchet MS"/>
              </a:rPr>
              <a:t>simplest </a:t>
            </a:r>
            <a:r>
              <a:rPr sz="1500" b="1" spc="-80" dirty="0">
                <a:latin typeface="Trebuchet MS"/>
                <a:cs typeface="Trebuchet MS"/>
              </a:rPr>
              <a:t>known  </a:t>
            </a:r>
            <a:r>
              <a:rPr sz="1500" b="1" spc="-85" dirty="0">
                <a:latin typeface="Trebuchet MS"/>
                <a:cs typeface="Trebuchet MS"/>
              </a:rPr>
              <a:t>sporophyte </a:t>
            </a:r>
            <a:r>
              <a:rPr sz="1500" b="1" spc="-60" dirty="0">
                <a:latin typeface="Trebuchet MS"/>
                <a:cs typeface="Trebuchet MS"/>
              </a:rPr>
              <a:t>among</a:t>
            </a:r>
            <a:r>
              <a:rPr sz="1500" b="1" spc="-165" dirty="0">
                <a:latin typeface="Trebuchet MS"/>
                <a:cs typeface="Trebuchet MS"/>
              </a:rPr>
              <a:t> </a:t>
            </a:r>
            <a:r>
              <a:rPr sz="1500" b="1" spc="-85" dirty="0">
                <a:latin typeface="Trebuchet MS"/>
                <a:cs typeface="Trebuchet MS"/>
              </a:rPr>
              <a:t>Bryophtes  </a:t>
            </a:r>
            <a:r>
              <a:rPr sz="1500" b="1" spc="-65" dirty="0">
                <a:latin typeface="Trebuchet MS"/>
                <a:cs typeface="Trebuchet MS"/>
              </a:rPr>
              <a:t>is </a:t>
            </a:r>
            <a:r>
              <a:rPr sz="1500" b="1" spc="-80" dirty="0">
                <a:latin typeface="Trebuchet MS"/>
                <a:cs typeface="Trebuchet MS"/>
              </a:rPr>
              <a:t>that </a:t>
            </a:r>
            <a:r>
              <a:rPr sz="1500" b="1" spc="-65" dirty="0">
                <a:latin typeface="Trebuchet MS"/>
                <a:cs typeface="Trebuchet MS"/>
              </a:rPr>
              <a:t>of</a:t>
            </a:r>
            <a:r>
              <a:rPr sz="1500" b="1" spc="-215" dirty="0">
                <a:latin typeface="Trebuchet MS"/>
                <a:cs typeface="Trebuchet MS"/>
              </a:rPr>
              <a:t> </a:t>
            </a:r>
            <a:r>
              <a:rPr sz="1500" b="1" spc="-105" dirty="0">
                <a:latin typeface="Trebuchet MS"/>
                <a:cs typeface="Trebuchet MS"/>
              </a:rPr>
              <a:t>Riccia.</a:t>
            </a:r>
            <a:endParaRPr sz="1500">
              <a:latin typeface="Trebuchet MS"/>
              <a:cs typeface="Trebuchet MS"/>
            </a:endParaRPr>
          </a:p>
          <a:p>
            <a:pPr marL="299085" marR="5080" indent="-287020">
              <a:lnSpc>
                <a:spcPts val="1620"/>
              </a:lnSpc>
              <a:spcBef>
                <a:spcPts val="1019"/>
              </a:spcBef>
              <a:buFont typeface="Wingdings"/>
              <a:buChar char=""/>
              <a:tabLst>
                <a:tab pos="299085" algn="l"/>
                <a:tab pos="299720" algn="l"/>
              </a:tabLst>
            </a:pPr>
            <a:r>
              <a:rPr sz="1500" b="1" spc="-50" dirty="0">
                <a:latin typeface="Trebuchet MS"/>
                <a:cs typeface="Trebuchet MS"/>
              </a:rPr>
              <a:t>In </a:t>
            </a:r>
            <a:r>
              <a:rPr sz="1500" b="1" spc="-70" dirty="0">
                <a:latin typeface="Trebuchet MS"/>
                <a:cs typeface="Trebuchet MS"/>
              </a:rPr>
              <a:t>all </a:t>
            </a:r>
            <a:r>
              <a:rPr sz="1500" b="1" spc="-90" dirty="0">
                <a:latin typeface="Trebuchet MS"/>
                <a:cs typeface="Trebuchet MS"/>
              </a:rPr>
              <a:t>species </a:t>
            </a:r>
            <a:r>
              <a:rPr sz="1500" b="1" spc="-65" dirty="0">
                <a:latin typeface="Trebuchet MS"/>
                <a:cs typeface="Trebuchet MS"/>
              </a:rPr>
              <a:t>of </a:t>
            </a:r>
            <a:r>
              <a:rPr sz="1500" b="1" spc="-100" dirty="0">
                <a:latin typeface="Trebuchet MS"/>
                <a:cs typeface="Trebuchet MS"/>
              </a:rPr>
              <a:t>Riccia </a:t>
            </a:r>
            <a:r>
              <a:rPr sz="1500" b="1" spc="-120" dirty="0">
                <a:latin typeface="Trebuchet MS"/>
                <a:cs typeface="Trebuchet MS"/>
              </a:rPr>
              <a:t>,the  </a:t>
            </a:r>
            <a:r>
              <a:rPr sz="1500" b="1" spc="-85" dirty="0">
                <a:latin typeface="Trebuchet MS"/>
                <a:cs typeface="Trebuchet MS"/>
              </a:rPr>
              <a:t>sporophyte </a:t>
            </a:r>
            <a:r>
              <a:rPr sz="1500" b="1" spc="-80" dirty="0">
                <a:latin typeface="Trebuchet MS"/>
                <a:cs typeface="Trebuchet MS"/>
              </a:rPr>
              <a:t>consists </a:t>
            </a:r>
            <a:r>
              <a:rPr sz="1500" b="1" spc="-65" dirty="0">
                <a:latin typeface="Trebuchet MS"/>
                <a:cs typeface="Trebuchet MS"/>
              </a:rPr>
              <a:t>of </a:t>
            </a:r>
            <a:r>
              <a:rPr sz="1500" b="1" spc="-75" dirty="0">
                <a:latin typeface="Trebuchet MS"/>
                <a:cs typeface="Trebuchet MS"/>
              </a:rPr>
              <a:t>only  </a:t>
            </a:r>
            <a:r>
              <a:rPr sz="1500" b="1" spc="-90" dirty="0">
                <a:latin typeface="Trebuchet MS"/>
                <a:cs typeface="Trebuchet MS"/>
              </a:rPr>
              <a:t>capsule </a:t>
            </a:r>
            <a:r>
              <a:rPr sz="1500" b="1" spc="-120" dirty="0">
                <a:latin typeface="Trebuchet MS"/>
                <a:cs typeface="Trebuchet MS"/>
              </a:rPr>
              <a:t>,there </a:t>
            </a:r>
            <a:r>
              <a:rPr sz="1500" b="1" spc="-80" dirty="0">
                <a:latin typeface="Trebuchet MS"/>
                <a:cs typeface="Trebuchet MS"/>
              </a:rPr>
              <a:t>being </a:t>
            </a:r>
            <a:r>
              <a:rPr sz="1500" b="1" spc="-65" dirty="0">
                <a:latin typeface="Trebuchet MS"/>
                <a:cs typeface="Trebuchet MS"/>
              </a:rPr>
              <a:t>no </a:t>
            </a:r>
            <a:r>
              <a:rPr sz="1500" b="1" spc="-110" dirty="0">
                <a:latin typeface="Trebuchet MS"/>
                <a:cs typeface="Trebuchet MS"/>
              </a:rPr>
              <a:t>trace</a:t>
            </a:r>
            <a:r>
              <a:rPr sz="1500" b="1" spc="-265" dirty="0">
                <a:latin typeface="Trebuchet MS"/>
                <a:cs typeface="Trebuchet MS"/>
              </a:rPr>
              <a:t> </a:t>
            </a:r>
            <a:r>
              <a:rPr sz="1500" b="1" spc="-65" dirty="0">
                <a:latin typeface="Trebuchet MS"/>
                <a:cs typeface="Trebuchet MS"/>
              </a:rPr>
              <a:t>of  </a:t>
            </a:r>
            <a:r>
              <a:rPr sz="1500" b="1" spc="-80" dirty="0">
                <a:latin typeface="Trebuchet MS"/>
                <a:cs typeface="Trebuchet MS"/>
              </a:rPr>
              <a:t>seta </a:t>
            </a:r>
            <a:r>
              <a:rPr sz="1500" b="1" spc="-70" dirty="0">
                <a:latin typeface="Trebuchet MS"/>
                <a:cs typeface="Trebuchet MS"/>
              </a:rPr>
              <a:t>and</a:t>
            </a:r>
            <a:r>
              <a:rPr sz="1500" b="1" spc="-175" dirty="0">
                <a:latin typeface="Trebuchet MS"/>
                <a:cs typeface="Trebuchet MS"/>
              </a:rPr>
              <a:t> </a:t>
            </a:r>
            <a:r>
              <a:rPr sz="1500" b="1" spc="-85" dirty="0">
                <a:latin typeface="Trebuchet MS"/>
                <a:cs typeface="Trebuchet MS"/>
              </a:rPr>
              <a:t>foot.</a:t>
            </a:r>
            <a:endParaRPr sz="1500">
              <a:latin typeface="Trebuchet MS"/>
              <a:cs typeface="Trebuchet MS"/>
            </a:endParaRPr>
          </a:p>
          <a:p>
            <a:pPr marL="299085" marR="14604" indent="-287020">
              <a:lnSpc>
                <a:spcPts val="1620"/>
              </a:lnSpc>
              <a:spcBef>
                <a:spcPts val="1010"/>
              </a:spcBef>
              <a:buFont typeface="Wingdings"/>
              <a:buChar char=""/>
              <a:tabLst>
                <a:tab pos="299085" algn="l"/>
                <a:tab pos="299720" algn="l"/>
              </a:tabLst>
            </a:pPr>
            <a:r>
              <a:rPr sz="1500" b="1" spc="-130" dirty="0">
                <a:latin typeface="Trebuchet MS"/>
                <a:cs typeface="Trebuchet MS"/>
              </a:rPr>
              <a:t>The </a:t>
            </a:r>
            <a:r>
              <a:rPr sz="1500" b="1" spc="-70" dirty="0">
                <a:latin typeface="Trebuchet MS"/>
                <a:cs typeface="Trebuchet MS"/>
              </a:rPr>
              <a:t>oospore </a:t>
            </a:r>
            <a:r>
              <a:rPr sz="1500" b="1" spc="-85" dirty="0">
                <a:latin typeface="Trebuchet MS"/>
                <a:cs typeface="Trebuchet MS"/>
              </a:rPr>
              <a:t>( </a:t>
            </a:r>
            <a:r>
              <a:rPr sz="1500" b="1" spc="-95" dirty="0">
                <a:latin typeface="Trebuchet MS"/>
                <a:cs typeface="Trebuchet MS"/>
              </a:rPr>
              <a:t>the </a:t>
            </a:r>
            <a:r>
              <a:rPr sz="1500" b="1" spc="-85" dirty="0">
                <a:latin typeface="Trebuchet MS"/>
                <a:cs typeface="Trebuchet MS"/>
              </a:rPr>
              <a:t>mother </a:t>
            </a:r>
            <a:r>
              <a:rPr sz="1500" b="1" spc="-105" dirty="0">
                <a:latin typeface="Trebuchet MS"/>
                <a:cs typeface="Trebuchet MS"/>
              </a:rPr>
              <a:t>cell  </a:t>
            </a:r>
            <a:r>
              <a:rPr sz="1500" b="1" spc="-65" dirty="0">
                <a:latin typeface="Trebuchet MS"/>
                <a:cs typeface="Trebuchet MS"/>
              </a:rPr>
              <a:t>of </a:t>
            </a:r>
            <a:r>
              <a:rPr sz="1500" b="1" spc="-95" dirty="0">
                <a:latin typeface="Trebuchet MS"/>
                <a:cs typeface="Trebuchet MS"/>
              </a:rPr>
              <a:t>the </a:t>
            </a:r>
            <a:r>
              <a:rPr sz="1500" b="1" spc="-85" dirty="0">
                <a:latin typeface="Trebuchet MS"/>
                <a:cs typeface="Trebuchet MS"/>
              </a:rPr>
              <a:t>sporophyte ) </a:t>
            </a:r>
            <a:r>
              <a:rPr sz="1500" b="1" spc="-80" dirty="0">
                <a:latin typeface="Trebuchet MS"/>
                <a:cs typeface="Trebuchet MS"/>
              </a:rPr>
              <a:t>divides</a:t>
            </a:r>
            <a:r>
              <a:rPr sz="1500" b="1" spc="-260" dirty="0">
                <a:latin typeface="Trebuchet MS"/>
                <a:cs typeface="Trebuchet MS"/>
              </a:rPr>
              <a:t> </a:t>
            </a:r>
            <a:r>
              <a:rPr sz="1500" b="1" spc="-90" dirty="0">
                <a:latin typeface="Trebuchet MS"/>
                <a:cs typeface="Trebuchet MS"/>
              </a:rPr>
              <a:t>first  by </a:t>
            </a:r>
            <a:r>
              <a:rPr sz="1500" b="1" spc="-60" dirty="0">
                <a:latin typeface="Trebuchet MS"/>
                <a:cs typeface="Trebuchet MS"/>
              </a:rPr>
              <a:t>a </a:t>
            </a:r>
            <a:r>
              <a:rPr sz="1500" b="1" spc="-95" dirty="0">
                <a:latin typeface="Trebuchet MS"/>
                <a:cs typeface="Trebuchet MS"/>
              </a:rPr>
              <a:t>transverse </a:t>
            </a:r>
            <a:r>
              <a:rPr sz="1500" b="1" spc="-70" dirty="0">
                <a:latin typeface="Trebuchet MS"/>
                <a:cs typeface="Trebuchet MS"/>
              </a:rPr>
              <a:t>and </a:t>
            </a:r>
            <a:r>
              <a:rPr sz="1500" b="1" spc="-90" dirty="0">
                <a:latin typeface="Trebuchet MS"/>
                <a:cs typeface="Trebuchet MS"/>
              </a:rPr>
              <a:t>then by </a:t>
            </a:r>
            <a:r>
              <a:rPr sz="1500" b="1" spc="-60" dirty="0">
                <a:latin typeface="Trebuchet MS"/>
                <a:cs typeface="Trebuchet MS"/>
              </a:rPr>
              <a:t>a  </a:t>
            </a:r>
            <a:r>
              <a:rPr sz="1500" b="1" spc="-100" dirty="0">
                <a:latin typeface="Trebuchet MS"/>
                <a:cs typeface="Trebuchet MS"/>
              </a:rPr>
              <a:t>vertical </a:t>
            </a:r>
            <a:r>
              <a:rPr sz="1500" b="1" spc="-70" dirty="0">
                <a:latin typeface="Trebuchet MS"/>
                <a:cs typeface="Trebuchet MS"/>
              </a:rPr>
              <a:t>wall to </a:t>
            </a:r>
            <a:r>
              <a:rPr sz="1500" b="1" spc="-85" dirty="0">
                <a:latin typeface="Trebuchet MS"/>
                <a:cs typeface="Trebuchet MS"/>
              </a:rPr>
              <a:t>form </a:t>
            </a:r>
            <a:r>
              <a:rPr sz="1500" b="1" spc="-60" dirty="0">
                <a:latin typeface="Trebuchet MS"/>
                <a:cs typeface="Trebuchet MS"/>
              </a:rPr>
              <a:t>a </a:t>
            </a:r>
            <a:r>
              <a:rPr sz="1500" b="1" spc="-85" dirty="0">
                <a:latin typeface="Trebuchet MS"/>
                <a:cs typeface="Trebuchet MS"/>
              </a:rPr>
              <a:t>four </a:t>
            </a:r>
            <a:r>
              <a:rPr sz="1500" b="1" spc="-95" dirty="0">
                <a:latin typeface="Trebuchet MS"/>
                <a:cs typeface="Trebuchet MS"/>
              </a:rPr>
              <a:t>-  </a:t>
            </a:r>
            <a:r>
              <a:rPr sz="1500" b="1" spc="-100" dirty="0">
                <a:latin typeface="Trebuchet MS"/>
                <a:cs typeface="Trebuchet MS"/>
              </a:rPr>
              <a:t>celled </a:t>
            </a:r>
            <a:r>
              <a:rPr sz="1500" b="1" spc="-85" dirty="0">
                <a:latin typeface="Trebuchet MS"/>
                <a:cs typeface="Trebuchet MS"/>
              </a:rPr>
              <a:t>embryo </a:t>
            </a:r>
            <a:r>
              <a:rPr sz="1500" b="1" spc="-95" dirty="0">
                <a:latin typeface="Trebuchet MS"/>
                <a:cs typeface="Trebuchet MS"/>
              </a:rPr>
              <a:t>which </a:t>
            </a:r>
            <a:r>
              <a:rPr sz="1500" b="1" spc="-85" dirty="0">
                <a:latin typeface="Trebuchet MS"/>
                <a:cs typeface="Trebuchet MS"/>
              </a:rPr>
              <a:t>becomes  </a:t>
            </a:r>
            <a:r>
              <a:rPr sz="1500" b="1" spc="-120" dirty="0">
                <a:latin typeface="Trebuchet MS"/>
                <a:cs typeface="Trebuchet MS"/>
              </a:rPr>
              <a:t>20-30 </a:t>
            </a:r>
            <a:r>
              <a:rPr sz="1500" b="1" spc="-100" dirty="0">
                <a:latin typeface="Trebuchet MS"/>
                <a:cs typeface="Trebuchet MS"/>
              </a:rPr>
              <a:t>celled </a:t>
            </a:r>
            <a:r>
              <a:rPr sz="1500" b="1" spc="-90" dirty="0">
                <a:latin typeface="Trebuchet MS"/>
                <a:cs typeface="Trebuchet MS"/>
              </a:rPr>
              <a:t>by </a:t>
            </a:r>
            <a:r>
              <a:rPr sz="1500" b="1" spc="-95" dirty="0">
                <a:latin typeface="Trebuchet MS"/>
                <a:cs typeface="Trebuchet MS"/>
              </a:rPr>
              <a:t>further</a:t>
            </a:r>
            <a:r>
              <a:rPr sz="1500" b="1" spc="-204" dirty="0">
                <a:latin typeface="Trebuchet MS"/>
                <a:cs typeface="Trebuchet MS"/>
              </a:rPr>
              <a:t> </a:t>
            </a:r>
            <a:r>
              <a:rPr sz="1500" b="1" spc="-70" dirty="0">
                <a:latin typeface="Trebuchet MS"/>
                <a:cs typeface="Trebuchet MS"/>
              </a:rPr>
              <a:t>division</a:t>
            </a:r>
            <a:endParaRPr sz="1500">
              <a:latin typeface="Trebuchet MS"/>
              <a:cs typeface="Trebuchet MS"/>
            </a:endParaRPr>
          </a:p>
          <a:p>
            <a:pPr marL="299085">
              <a:lnSpc>
                <a:spcPts val="1595"/>
              </a:lnSpc>
            </a:pPr>
            <a:r>
              <a:rPr sz="1500" b="1" spc="-155" dirty="0">
                <a:latin typeface="Trebuchet MS"/>
                <a:cs typeface="Trebuchet MS"/>
              </a:rPr>
              <a:t>.</a:t>
            </a:r>
            <a:endParaRPr sz="1500">
              <a:latin typeface="Trebuchet MS"/>
              <a:cs typeface="Trebuchet MS"/>
            </a:endParaRPr>
          </a:p>
          <a:p>
            <a:pPr marL="299085" marR="58419" indent="-287020">
              <a:lnSpc>
                <a:spcPts val="1620"/>
              </a:lnSpc>
              <a:spcBef>
                <a:spcPts val="1019"/>
              </a:spcBef>
              <a:buFont typeface="Wingdings"/>
              <a:buChar char=""/>
              <a:tabLst>
                <a:tab pos="299085" algn="l"/>
                <a:tab pos="299720" algn="l"/>
              </a:tabLst>
            </a:pPr>
            <a:r>
              <a:rPr sz="1500" b="1" spc="-80" dirty="0">
                <a:latin typeface="Trebuchet MS"/>
                <a:cs typeface="Trebuchet MS"/>
              </a:rPr>
              <a:t>Occasionally </a:t>
            </a:r>
            <a:r>
              <a:rPr sz="1500" b="1" spc="-165" dirty="0">
                <a:latin typeface="Trebuchet MS"/>
                <a:cs typeface="Trebuchet MS"/>
              </a:rPr>
              <a:t>, </a:t>
            </a:r>
            <a:r>
              <a:rPr sz="1500" b="1" spc="-60" dirty="0">
                <a:latin typeface="Trebuchet MS"/>
                <a:cs typeface="Trebuchet MS"/>
              </a:rPr>
              <a:t>a </a:t>
            </a:r>
            <a:r>
              <a:rPr sz="1500" b="1" spc="-95" dirty="0">
                <a:latin typeface="Trebuchet MS"/>
                <a:cs typeface="Trebuchet MS"/>
              </a:rPr>
              <a:t>few cells </a:t>
            </a:r>
            <a:r>
              <a:rPr sz="1500" b="1" spc="-80" dirty="0">
                <a:latin typeface="Trebuchet MS"/>
                <a:cs typeface="Trebuchet MS"/>
              </a:rPr>
              <a:t>fail</a:t>
            </a:r>
            <a:r>
              <a:rPr sz="1500" b="1" spc="-360" dirty="0">
                <a:latin typeface="Trebuchet MS"/>
                <a:cs typeface="Trebuchet MS"/>
              </a:rPr>
              <a:t> </a:t>
            </a:r>
            <a:r>
              <a:rPr sz="1500" b="1" spc="-70" dirty="0">
                <a:latin typeface="Trebuchet MS"/>
                <a:cs typeface="Trebuchet MS"/>
              </a:rPr>
              <a:t>to  </a:t>
            </a:r>
            <a:r>
              <a:rPr sz="1500" b="1" spc="-85" dirty="0">
                <a:latin typeface="Trebuchet MS"/>
                <a:cs typeface="Trebuchet MS"/>
              </a:rPr>
              <a:t>develop </a:t>
            </a:r>
            <a:r>
              <a:rPr sz="1500" b="1" spc="-80" dirty="0">
                <a:latin typeface="Trebuchet MS"/>
                <a:cs typeface="Trebuchet MS"/>
              </a:rPr>
              <a:t>into </a:t>
            </a:r>
            <a:r>
              <a:rPr sz="1500" b="1" spc="-75" dirty="0">
                <a:latin typeface="Trebuchet MS"/>
                <a:cs typeface="Trebuchet MS"/>
              </a:rPr>
              <a:t>spores </a:t>
            </a:r>
            <a:r>
              <a:rPr sz="1500" b="1" spc="-70" dirty="0">
                <a:latin typeface="Trebuchet MS"/>
                <a:cs typeface="Trebuchet MS"/>
              </a:rPr>
              <a:t>and </a:t>
            </a:r>
            <a:r>
              <a:rPr sz="1500" b="1" spc="-90" dirty="0">
                <a:latin typeface="Trebuchet MS"/>
                <a:cs typeface="Trebuchet MS"/>
              </a:rPr>
              <a:t>these  </a:t>
            </a:r>
            <a:r>
              <a:rPr sz="1500" b="1" spc="-95" dirty="0">
                <a:latin typeface="Trebuchet MS"/>
                <a:cs typeface="Trebuchet MS"/>
              </a:rPr>
              <a:t>sterile cells( nurse cells) have  </a:t>
            </a:r>
            <a:r>
              <a:rPr sz="1500" b="1" spc="-90" dirty="0">
                <a:latin typeface="Trebuchet MS"/>
                <a:cs typeface="Trebuchet MS"/>
              </a:rPr>
              <a:t>nutritive </a:t>
            </a:r>
            <a:r>
              <a:rPr sz="1500" b="1" spc="-85" dirty="0">
                <a:latin typeface="Trebuchet MS"/>
                <a:cs typeface="Trebuchet MS"/>
              </a:rPr>
              <a:t>function </a:t>
            </a:r>
            <a:r>
              <a:rPr sz="1500" b="1" spc="-70" dirty="0">
                <a:latin typeface="Trebuchet MS"/>
                <a:cs typeface="Trebuchet MS"/>
              </a:rPr>
              <a:t>and </a:t>
            </a:r>
            <a:r>
              <a:rPr sz="1500" b="1" spc="-100" dirty="0">
                <a:latin typeface="Trebuchet MS"/>
                <a:cs typeface="Trebuchet MS"/>
              </a:rPr>
              <a:t>are  </a:t>
            </a:r>
            <a:r>
              <a:rPr sz="1500" b="1" spc="-70" dirty="0">
                <a:latin typeface="Trebuchet MS"/>
                <a:cs typeface="Trebuchet MS"/>
              </a:rPr>
              <a:t>supposed to </a:t>
            </a:r>
            <a:r>
              <a:rPr sz="1500" b="1" spc="-90" dirty="0">
                <a:latin typeface="Trebuchet MS"/>
                <a:cs typeface="Trebuchet MS"/>
              </a:rPr>
              <a:t>be </a:t>
            </a:r>
            <a:r>
              <a:rPr sz="1500" b="1" spc="-95" dirty="0">
                <a:latin typeface="Trebuchet MS"/>
                <a:cs typeface="Trebuchet MS"/>
              </a:rPr>
              <a:t>the </a:t>
            </a:r>
            <a:r>
              <a:rPr sz="1500" b="1" spc="-90" dirty="0">
                <a:latin typeface="Trebuchet MS"/>
                <a:cs typeface="Trebuchet MS"/>
              </a:rPr>
              <a:t>ancestors  </a:t>
            </a:r>
            <a:r>
              <a:rPr sz="1500" b="1" spc="-65" dirty="0">
                <a:latin typeface="Trebuchet MS"/>
                <a:cs typeface="Trebuchet MS"/>
              </a:rPr>
              <a:t>of</a:t>
            </a:r>
            <a:r>
              <a:rPr sz="1500" b="1" spc="-120" dirty="0">
                <a:latin typeface="Trebuchet MS"/>
                <a:cs typeface="Trebuchet MS"/>
              </a:rPr>
              <a:t> </a:t>
            </a:r>
            <a:r>
              <a:rPr sz="1500" b="1" spc="-105" dirty="0">
                <a:latin typeface="Trebuchet MS"/>
                <a:cs typeface="Trebuchet MS"/>
              </a:rPr>
              <a:t>elaters.</a:t>
            </a:r>
            <a:endParaRPr sz="15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9412" y="365759"/>
            <a:ext cx="7886700" cy="132461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20256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1595"/>
              </a:spcBef>
            </a:pPr>
            <a:r>
              <a:rPr sz="5000" spc="-235" dirty="0"/>
              <a:t>Second</a:t>
            </a:r>
            <a:r>
              <a:rPr sz="5000" spc="-475" dirty="0"/>
              <a:t> </a:t>
            </a:r>
            <a:r>
              <a:rPr sz="5000" spc="-285" dirty="0"/>
              <a:t>Stage</a:t>
            </a:r>
            <a:endParaRPr sz="5000"/>
          </a:p>
        </p:txBody>
      </p:sp>
      <p:sp>
        <p:nvSpPr>
          <p:cNvPr id="3" name="object 3"/>
          <p:cNvSpPr txBox="1"/>
          <p:nvPr/>
        </p:nvSpPr>
        <p:spPr>
          <a:xfrm>
            <a:off x="707542" y="1788921"/>
            <a:ext cx="7092315" cy="497967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241300" marR="612775" indent="-228600">
              <a:lnSpc>
                <a:spcPct val="90000"/>
              </a:lnSpc>
              <a:spcBef>
                <a:spcPts val="459"/>
              </a:spcBef>
              <a:buSzPct val="96666"/>
              <a:buFont typeface="Wingdings"/>
              <a:buChar char=""/>
              <a:tabLst>
                <a:tab pos="297815" algn="l"/>
              </a:tabLst>
            </a:pPr>
            <a:r>
              <a:rPr sz="3000" b="1" spc="-100" dirty="0">
                <a:latin typeface="Trebuchet MS"/>
                <a:cs typeface="Trebuchet MS"/>
              </a:rPr>
              <a:t>In </a:t>
            </a:r>
            <a:r>
              <a:rPr sz="3000" b="1" spc="-165" dirty="0">
                <a:latin typeface="Trebuchet MS"/>
                <a:cs typeface="Trebuchet MS"/>
              </a:rPr>
              <a:t>Corsinia </a:t>
            </a:r>
            <a:r>
              <a:rPr sz="3000" b="1" spc="-330" dirty="0">
                <a:latin typeface="Trebuchet MS"/>
                <a:cs typeface="Trebuchet MS"/>
              </a:rPr>
              <a:t>, </a:t>
            </a:r>
            <a:r>
              <a:rPr sz="3000" b="1" spc="-180" dirty="0">
                <a:latin typeface="Trebuchet MS"/>
                <a:cs typeface="Trebuchet MS"/>
              </a:rPr>
              <a:t>the </a:t>
            </a:r>
            <a:r>
              <a:rPr sz="3000" b="1" spc="-140" dirty="0">
                <a:latin typeface="Trebuchet MS"/>
                <a:cs typeface="Trebuchet MS"/>
              </a:rPr>
              <a:t>oospore </a:t>
            </a:r>
            <a:r>
              <a:rPr sz="3000" b="1" spc="-155" dirty="0">
                <a:latin typeface="Trebuchet MS"/>
                <a:cs typeface="Trebuchet MS"/>
              </a:rPr>
              <a:t>divides </a:t>
            </a:r>
            <a:r>
              <a:rPr sz="3000" b="1" spc="-165" dirty="0">
                <a:latin typeface="Trebuchet MS"/>
                <a:cs typeface="Trebuchet MS"/>
              </a:rPr>
              <a:t>by </a:t>
            </a:r>
            <a:r>
              <a:rPr sz="3000" b="1" spc="-120" dirty="0">
                <a:latin typeface="Trebuchet MS"/>
                <a:cs typeface="Trebuchet MS"/>
              </a:rPr>
              <a:t>a  </a:t>
            </a:r>
            <a:r>
              <a:rPr sz="3000" b="1" spc="-185" dirty="0">
                <a:latin typeface="Trebuchet MS"/>
                <a:cs typeface="Trebuchet MS"/>
              </a:rPr>
              <a:t>transverse </a:t>
            </a:r>
            <a:r>
              <a:rPr sz="3000" b="1" spc="-150" dirty="0">
                <a:latin typeface="Trebuchet MS"/>
                <a:cs typeface="Trebuchet MS"/>
              </a:rPr>
              <a:t>wall </a:t>
            </a:r>
            <a:r>
              <a:rPr sz="3000" b="1" spc="-155" dirty="0">
                <a:latin typeface="Trebuchet MS"/>
                <a:cs typeface="Trebuchet MS"/>
              </a:rPr>
              <a:t>into </a:t>
            </a:r>
            <a:r>
              <a:rPr sz="3000" b="1" spc="-120" dirty="0">
                <a:latin typeface="Trebuchet MS"/>
                <a:cs typeface="Trebuchet MS"/>
              </a:rPr>
              <a:t>a </a:t>
            </a:r>
            <a:r>
              <a:rPr sz="3000" b="1" spc="-140" dirty="0">
                <a:latin typeface="Trebuchet MS"/>
                <a:cs typeface="Trebuchet MS"/>
              </a:rPr>
              <a:t>hypobasal </a:t>
            </a:r>
            <a:r>
              <a:rPr sz="3000" b="1" spc="-145" dirty="0">
                <a:latin typeface="Trebuchet MS"/>
                <a:cs typeface="Trebuchet MS"/>
              </a:rPr>
              <a:t>and</a:t>
            </a:r>
            <a:r>
              <a:rPr sz="3000" b="1" spc="-645" dirty="0">
                <a:latin typeface="Trebuchet MS"/>
                <a:cs typeface="Trebuchet MS"/>
              </a:rPr>
              <a:t> </a:t>
            </a:r>
            <a:r>
              <a:rPr sz="3000" b="1" spc="-140" dirty="0">
                <a:latin typeface="Trebuchet MS"/>
                <a:cs typeface="Trebuchet MS"/>
              </a:rPr>
              <a:t>an  </a:t>
            </a:r>
            <a:r>
              <a:rPr sz="3000" b="1" spc="-145" dirty="0">
                <a:latin typeface="Trebuchet MS"/>
                <a:cs typeface="Trebuchet MS"/>
              </a:rPr>
              <a:t>epibasal</a:t>
            </a:r>
            <a:r>
              <a:rPr sz="3000" b="1" spc="-229" dirty="0">
                <a:latin typeface="Trebuchet MS"/>
                <a:cs typeface="Trebuchet MS"/>
              </a:rPr>
              <a:t> </a:t>
            </a:r>
            <a:r>
              <a:rPr sz="3000" b="1" spc="-225" dirty="0">
                <a:latin typeface="Trebuchet MS"/>
                <a:cs typeface="Trebuchet MS"/>
              </a:rPr>
              <a:t>cell.</a:t>
            </a:r>
            <a:endParaRPr sz="3000">
              <a:latin typeface="Trebuchet MS"/>
              <a:cs typeface="Trebuchet MS"/>
            </a:endParaRPr>
          </a:p>
          <a:p>
            <a:pPr marL="297180" indent="-285115">
              <a:lnSpc>
                <a:spcPct val="100000"/>
              </a:lnSpc>
              <a:spcBef>
                <a:spcPts val="635"/>
              </a:spcBef>
              <a:buSzPct val="96666"/>
              <a:buFont typeface="Wingdings"/>
              <a:buChar char=""/>
              <a:tabLst>
                <a:tab pos="297815" algn="l"/>
              </a:tabLst>
            </a:pPr>
            <a:r>
              <a:rPr sz="3000" b="1" spc="-250" dirty="0">
                <a:latin typeface="Trebuchet MS"/>
                <a:cs typeface="Trebuchet MS"/>
              </a:rPr>
              <a:t>The </a:t>
            </a:r>
            <a:r>
              <a:rPr sz="3000" b="1" spc="-180" dirty="0">
                <a:latin typeface="Trebuchet MS"/>
                <a:cs typeface="Trebuchet MS"/>
              </a:rPr>
              <a:t>former </a:t>
            </a:r>
            <a:r>
              <a:rPr sz="3000" b="1" spc="-155" dirty="0">
                <a:latin typeface="Trebuchet MS"/>
                <a:cs typeface="Trebuchet MS"/>
              </a:rPr>
              <a:t>gives </a:t>
            </a:r>
            <a:r>
              <a:rPr sz="3000" b="1" spc="-175" dirty="0">
                <a:latin typeface="Trebuchet MS"/>
                <a:cs typeface="Trebuchet MS"/>
              </a:rPr>
              <a:t>rise </a:t>
            </a:r>
            <a:r>
              <a:rPr sz="3000" b="1" spc="-130" dirty="0">
                <a:latin typeface="Trebuchet MS"/>
                <a:cs typeface="Trebuchet MS"/>
              </a:rPr>
              <a:t>to </a:t>
            </a:r>
            <a:r>
              <a:rPr sz="3000" b="1" spc="-120" dirty="0">
                <a:latin typeface="Trebuchet MS"/>
                <a:cs typeface="Trebuchet MS"/>
              </a:rPr>
              <a:t>a </a:t>
            </a:r>
            <a:r>
              <a:rPr sz="3000" b="1" spc="-135" dirty="0">
                <a:latin typeface="Trebuchet MS"/>
                <a:cs typeface="Trebuchet MS"/>
              </a:rPr>
              <a:t>small</a:t>
            </a:r>
            <a:r>
              <a:rPr sz="3000" b="1" spc="-615" dirty="0">
                <a:latin typeface="Trebuchet MS"/>
                <a:cs typeface="Trebuchet MS"/>
              </a:rPr>
              <a:t> </a:t>
            </a:r>
            <a:r>
              <a:rPr sz="3000" b="1" spc="-170" dirty="0">
                <a:latin typeface="Trebuchet MS"/>
                <a:cs typeface="Trebuchet MS"/>
              </a:rPr>
              <a:t>foot.</a:t>
            </a:r>
            <a:endParaRPr sz="3000">
              <a:latin typeface="Trebuchet MS"/>
              <a:cs typeface="Trebuchet MS"/>
            </a:endParaRPr>
          </a:p>
          <a:p>
            <a:pPr marL="241300" marR="5080" indent="-228600">
              <a:lnSpc>
                <a:spcPts val="3240"/>
              </a:lnSpc>
              <a:spcBef>
                <a:spcPts val="1055"/>
              </a:spcBef>
              <a:buSzPct val="96666"/>
              <a:buFont typeface="Wingdings"/>
              <a:buChar char=""/>
              <a:tabLst>
                <a:tab pos="297815" algn="l"/>
              </a:tabLst>
            </a:pPr>
            <a:r>
              <a:rPr sz="3000" b="1" spc="-250" dirty="0">
                <a:latin typeface="Trebuchet MS"/>
                <a:cs typeface="Trebuchet MS"/>
              </a:rPr>
              <a:t>The </a:t>
            </a:r>
            <a:r>
              <a:rPr sz="3000" b="1" spc="-175" dirty="0">
                <a:latin typeface="Trebuchet MS"/>
                <a:cs typeface="Trebuchet MS"/>
              </a:rPr>
              <a:t>derivatives </a:t>
            </a:r>
            <a:r>
              <a:rPr sz="3000" b="1" spc="-125" dirty="0">
                <a:latin typeface="Trebuchet MS"/>
                <a:cs typeface="Trebuchet MS"/>
              </a:rPr>
              <a:t>of </a:t>
            </a:r>
            <a:r>
              <a:rPr sz="3000" b="1" spc="-180" dirty="0">
                <a:latin typeface="Trebuchet MS"/>
                <a:cs typeface="Trebuchet MS"/>
              </a:rPr>
              <a:t>the </a:t>
            </a:r>
            <a:r>
              <a:rPr sz="3000" b="1" spc="-145" dirty="0">
                <a:latin typeface="Trebuchet MS"/>
                <a:cs typeface="Trebuchet MS"/>
              </a:rPr>
              <a:t>epibasal </a:t>
            </a:r>
            <a:r>
              <a:rPr sz="3000" b="1" spc="-200" dirty="0">
                <a:latin typeface="Trebuchet MS"/>
                <a:cs typeface="Trebuchet MS"/>
              </a:rPr>
              <a:t>cell </a:t>
            </a:r>
            <a:r>
              <a:rPr sz="3000" b="1" spc="-165" dirty="0">
                <a:latin typeface="Trebuchet MS"/>
                <a:cs typeface="Trebuchet MS"/>
              </a:rPr>
              <a:t>from</a:t>
            </a:r>
            <a:r>
              <a:rPr sz="3000" b="1" spc="-545" dirty="0">
                <a:latin typeface="Trebuchet MS"/>
                <a:cs typeface="Trebuchet MS"/>
              </a:rPr>
              <a:t> </a:t>
            </a:r>
            <a:r>
              <a:rPr sz="3000" b="1" spc="-140" dirty="0">
                <a:latin typeface="Trebuchet MS"/>
                <a:cs typeface="Trebuchet MS"/>
              </a:rPr>
              <a:t>an  </a:t>
            </a:r>
            <a:r>
              <a:rPr sz="3000" b="1" spc="-180" dirty="0">
                <a:latin typeface="Trebuchet MS"/>
                <a:cs typeface="Trebuchet MS"/>
              </a:rPr>
              <a:t>outer </a:t>
            </a:r>
            <a:r>
              <a:rPr sz="3000" b="1" spc="-170" dirty="0">
                <a:latin typeface="Trebuchet MS"/>
                <a:cs typeface="Trebuchet MS"/>
              </a:rPr>
              <a:t>amphithecium </a:t>
            </a:r>
            <a:r>
              <a:rPr sz="3000" b="1" spc="-145" dirty="0">
                <a:latin typeface="Trebuchet MS"/>
                <a:cs typeface="Trebuchet MS"/>
              </a:rPr>
              <a:t>and </a:t>
            </a:r>
            <a:r>
              <a:rPr sz="3000" b="1" spc="-140" dirty="0">
                <a:latin typeface="Trebuchet MS"/>
                <a:cs typeface="Trebuchet MS"/>
              </a:rPr>
              <a:t>an </a:t>
            </a:r>
            <a:r>
              <a:rPr sz="3000" b="1" spc="-185" dirty="0">
                <a:latin typeface="Trebuchet MS"/>
                <a:cs typeface="Trebuchet MS"/>
              </a:rPr>
              <a:t>inner  </a:t>
            </a:r>
            <a:r>
              <a:rPr sz="3000" b="1" spc="-190" dirty="0">
                <a:latin typeface="Trebuchet MS"/>
                <a:cs typeface="Trebuchet MS"/>
              </a:rPr>
              <a:t>endothecium.</a:t>
            </a:r>
            <a:endParaRPr sz="3000">
              <a:latin typeface="Trebuchet MS"/>
              <a:cs typeface="Trebuchet MS"/>
            </a:endParaRPr>
          </a:p>
          <a:p>
            <a:pPr marL="241300" marR="118110" indent="-228600">
              <a:lnSpc>
                <a:spcPct val="90000"/>
              </a:lnSpc>
              <a:spcBef>
                <a:spcPts val="950"/>
              </a:spcBef>
              <a:buSzPct val="96666"/>
              <a:buFont typeface="Wingdings"/>
              <a:buChar char=""/>
              <a:tabLst>
                <a:tab pos="297815" algn="l"/>
              </a:tabLst>
            </a:pPr>
            <a:r>
              <a:rPr sz="3000" b="1" spc="-200" dirty="0">
                <a:latin typeface="Trebuchet MS"/>
                <a:cs typeface="Trebuchet MS"/>
              </a:rPr>
              <a:t>Thus </a:t>
            </a:r>
            <a:r>
              <a:rPr sz="3000" b="1" spc="-160" dirty="0">
                <a:latin typeface="Trebuchet MS"/>
                <a:cs typeface="Trebuchet MS"/>
              </a:rPr>
              <a:t>in </a:t>
            </a:r>
            <a:r>
              <a:rPr sz="3000" b="1" spc="-180" dirty="0">
                <a:latin typeface="Trebuchet MS"/>
                <a:cs typeface="Trebuchet MS"/>
              </a:rPr>
              <a:t>the </a:t>
            </a:r>
            <a:r>
              <a:rPr sz="3000" b="1" spc="-160" dirty="0">
                <a:latin typeface="Trebuchet MS"/>
                <a:cs typeface="Trebuchet MS"/>
              </a:rPr>
              <a:t>sporophyte </a:t>
            </a:r>
            <a:r>
              <a:rPr sz="3000" b="1" spc="-125" dirty="0">
                <a:latin typeface="Trebuchet MS"/>
                <a:cs typeface="Trebuchet MS"/>
              </a:rPr>
              <a:t>of </a:t>
            </a:r>
            <a:r>
              <a:rPr sz="3000" b="1" spc="-165" dirty="0">
                <a:latin typeface="Trebuchet MS"/>
                <a:cs typeface="Trebuchet MS"/>
              </a:rPr>
              <a:t>Corsinia </a:t>
            </a:r>
            <a:r>
              <a:rPr sz="3000" b="1" spc="-180" dirty="0">
                <a:latin typeface="Trebuchet MS"/>
                <a:cs typeface="Trebuchet MS"/>
              </a:rPr>
              <a:t>the  </a:t>
            </a:r>
            <a:r>
              <a:rPr sz="3000" b="1" spc="-185" dirty="0">
                <a:latin typeface="Trebuchet MS"/>
                <a:cs typeface="Trebuchet MS"/>
              </a:rPr>
              <a:t>sterilization </a:t>
            </a:r>
            <a:r>
              <a:rPr sz="3000" b="1" spc="-130" dirty="0">
                <a:latin typeface="Trebuchet MS"/>
                <a:cs typeface="Trebuchet MS"/>
              </a:rPr>
              <a:t>has </a:t>
            </a:r>
            <a:r>
              <a:rPr sz="3000" b="1" spc="-145" dirty="0">
                <a:latin typeface="Trebuchet MS"/>
                <a:cs typeface="Trebuchet MS"/>
              </a:rPr>
              <a:t>gone </a:t>
            </a:r>
            <a:r>
              <a:rPr sz="3000" b="1" spc="-120" dirty="0">
                <a:latin typeface="Trebuchet MS"/>
                <a:cs typeface="Trebuchet MS"/>
              </a:rPr>
              <a:t>a </a:t>
            </a:r>
            <a:r>
              <a:rPr sz="3000" b="1" spc="-170" dirty="0">
                <a:latin typeface="Trebuchet MS"/>
                <a:cs typeface="Trebuchet MS"/>
              </a:rPr>
              <a:t>step </a:t>
            </a:r>
            <a:r>
              <a:rPr sz="3000" b="1" spc="-190" dirty="0">
                <a:latin typeface="Trebuchet MS"/>
                <a:cs typeface="Trebuchet MS"/>
              </a:rPr>
              <a:t>further </a:t>
            </a:r>
            <a:r>
              <a:rPr sz="3000" b="1" spc="-145" dirty="0">
                <a:latin typeface="Trebuchet MS"/>
                <a:cs typeface="Trebuchet MS"/>
              </a:rPr>
              <a:t>and </a:t>
            </a:r>
            <a:r>
              <a:rPr sz="3000" b="1" spc="-165" dirty="0">
                <a:latin typeface="Trebuchet MS"/>
                <a:cs typeface="Trebuchet MS"/>
              </a:rPr>
              <a:t>in  </a:t>
            </a:r>
            <a:r>
              <a:rPr sz="3000" b="1" spc="-140" dirty="0">
                <a:latin typeface="Trebuchet MS"/>
                <a:cs typeface="Trebuchet MS"/>
              </a:rPr>
              <a:t>addition</a:t>
            </a:r>
            <a:r>
              <a:rPr sz="3000" b="1" spc="-225" dirty="0">
                <a:latin typeface="Trebuchet MS"/>
                <a:cs typeface="Trebuchet MS"/>
              </a:rPr>
              <a:t> </a:t>
            </a:r>
            <a:r>
              <a:rPr sz="3000" b="1" spc="-130" dirty="0">
                <a:latin typeface="Trebuchet MS"/>
                <a:cs typeface="Trebuchet MS"/>
              </a:rPr>
              <a:t>to</a:t>
            </a:r>
            <a:r>
              <a:rPr sz="3000" b="1" spc="-240" dirty="0">
                <a:latin typeface="Trebuchet MS"/>
                <a:cs typeface="Trebuchet MS"/>
              </a:rPr>
              <a:t> </a:t>
            </a:r>
            <a:r>
              <a:rPr sz="3000" b="1" spc="-180" dirty="0">
                <a:latin typeface="Trebuchet MS"/>
                <a:cs typeface="Trebuchet MS"/>
              </a:rPr>
              <a:t>nurse</a:t>
            </a:r>
            <a:r>
              <a:rPr sz="3000" b="1" spc="-229" dirty="0">
                <a:latin typeface="Trebuchet MS"/>
                <a:cs typeface="Trebuchet MS"/>
              </a:rPr>
              <a:t> </a:t>
            </a:r>
            <a:r>
              <a:rPr sz="3000" b="1" spc="-210" dirty="0">
                <a:latin typeface="Trebuchet MS"/>
                <a:cs typeface="Trebuchet MS"/>
              </a:rPr>
              <a:t>cells,</a:t>
            </a:r>
            <a:r>
              <a:rPr sz="3000" b="1" spc="-229" dirty="0">
                <a:latin typeface="Trebuchet MS"/>
                <a:cs typeface="Trebuchet MS"/>
              </a:rPr>
              <a:t> </a:t>
            </a:r>
            <a:r>
              <a:rPr sz="3000" b="1" spc="-120" dirty="0">
                <a:latin typeface="Trebuchet MS"/>
                <a:cs typeface="Trebuchet MS"/>
              </a:rPr>
              <a:t>a</a:t>
            </a:r>
            <a:r>
              <a:rPr sz="3000" b="1" spc="-225" dirty="0">
                <a:latin typeface="Trebuchet MS"/>
                <a:cs typeface="Trebuchet MS"/>
              </a:rPr>
              <a:t> </a:t>
            </a:r>
            <a:r>
              <a:rPr sz="3000" b="1" spc="-185" dirty="0">
                <a:latin typeface="Trebuchet MS"/>
                <a:cs typeface="Trebuchet MS"/>
              </a:rPr>
              <a:t>sterile</a:t>
            </a:r>
            <a:r>
              <a:rPr sz="3000" b="1" spc="-235" dirty="0">
                <a:latin typeface="Trebuchet MS"/>
                <a:cs typeface="Trebuchet MS"/>
              </a:rPr>
              <a:t> </a:t>
            </a:r>
            <a:r>
              <a:rPr sz="3000" b="1" spc="-140" dirty="0">
                <a:latin typeface="Trebuchet MS"/>
                <a:cs typeface="Trebuchet MS"/>
              </a:rPr>
              <a:t>foot</a:t>
            </a:r>
            <a:r>
              <a:rPr sz="3000" b="1" spc="-225" dirty="0">
                <a:latin typeface="Trebuchet MS"/>
                <a:cs typeface="Trebuchet MS"/>
              </a:rPr>
              <a:t> </a:t>
            </a:r>
            <a:r>
              <a:rPr sz="3000" b="1" spc="-130" dirty="0">
                <a:latin typeface="Trebuchet MS"/>
                <a:cs typeface="Trebuchet MS"/>
              </a:rPr>
              <a:t>is</a:t>
            </a:r>
            <a:r>
              <a:rPr sz="3000" b="1" spc="-225" dirty="0">
                <a:latin typeface="Trebuchet MS"/>
                <a:cs typeface="Trebuchet MS"/>
              </a:rPr>
              <a:t> </a:t>
            </a:r>
            <a:r>
              <a:rPr sz="3000" b="1" spc="-120" dirty="0">
                <a:latin typeface="Trebuchet MS"/>
                <a:cs typeface="Trebuchet MS"/>
              </a:rPr>
              <a:t>also  </a:t>
            </a:r>
            <a:r>
              <a:rPr sz="3000" b="1" spc="-200" dirty="0">
                <a:latin typeface="Trebuchet MS"/>
                <a:cs typeface="Trebuchet MS"/>
              </a:rPr>
              <a:t>present.</a:t>
            </a:r>
            <a:endParaRPr sz="3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9412" y="457200"/>
            <a:ext cx="2948940" cy="160020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4000">
              <a:latin typeface="Times New Roman"/>
              <a:cs typeface="Times New Roman"/>
            </a:endParaRPr>
          </a:p>
          <a:p>
            <a:pPr marL="91440">
              <a:lnSpc>
                <a:spcPct val="100000"/>
              </a:lnSpc>
              <a:spcBef>
                <a:spcPts val="2585"/>
              </a:spcBef>
            </a:pPr>
            <a:r>
              <a:rPr sz="4000" spc="-250" dirty="0"/>
              <a:t>Third</a:t>
            </a:r>
            <a:r>
              <a:rPr sz="4000" spc="-420" dirty="0"/>
              <a:t> </a:t>
            </a:r>
            <a:r>
              <a:rPr sz="4000" spc="-229" dirty="0"/>
              <a:t>Stage</a:t>
            </a:r>
            <a:endParaRPr sz="4000"/>
          </a:p>
        </p:txBody>
      </p:sp>
      <p:sp>
        <p:nvSpPr>
          <p:cNvPr id="3" name="object 3"/>
          <p:cNvSpPr/>
          <p:nvPr/>
        </p:nvSpPr>
        <p:spPr>
          <a:xfrm>
            <a:off x="3887723" y="987551"/>
            <a:ext cx="4628388" cy="48737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08761" y="2043811"/>
            <a:ext cx="2773680" cy="442658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299085" marR="5080" indent="-287020">
              <a:lnSpc>
                <a:spcPct val="90000"/>
              </a:lnSpc>
              <a:spcBef>
                <a:spcPts val="340"/>
              </a:spcBef>
              <a:buFont typeface="Wingdings"/>
              <a:buChar char=""/>
              <a:tabLst>
                <a:tab pos="299720" algn="l"/>
              </a:tabLst>
            </a:pPr>
            <a:r>
              <a:rPr sz="2000" b="1" spc="-145" dirty="0">
                <a:latin typeface="Trebuchet MS"/>
                <a:cs typeface="Trebuchet MS"/>
              </a:rPr>
              <a:t>Further </a:t>
            </a:r>
            <a:r>
              <a:rPr sz="2000" b="1" spc="-125" dirty="0">
                <a:latin typeface="Trebuchet MS"/>
                <a:cs typeface="Trebuchet MS"/>
              </a:rPr>
              <a:t>sterilization </a:t>
            </a:r>
            <a:r>
              <a:rPr sz="2000" b="1" spc="-85" dirty="0">
                <a:latin typeface="Trebuchet MS"/>
                <a:cs typeface="Trebuchet MS"/>
              </a:rPr>
              <a:t>is  </a:t>
            </a:r>
            <a:r>
              <a:rPr sz="2000" b="1" spc="-114" dirty="0">
                <a:latin typeface="Trebuchet MS"/>
                <a:cs typeface="Trebuchet MS"/>
              </a:rPr>
              <a:t>seen </a:t>
            </a:r>
            <a:r>
              <a:rPr sz="2000" b="1" spc="-105" dirty="0">
                <a:latin typeface="Trebuchet MS"/>
                <a:cs typeface="Trebuchet MS"/>
              </a:rPr>
              <a:t>in spharocarpus  </a:t>
            </a:r>
            <a:r>
              <a:rPr sz="2000" b="1" spc="-135" dirty="0">
                <a:latin typeface="Trebuchet MS"/>
                <a:cs typeface="Trebuchet MS"/>
              </a:rPr>
              <a:t>where </a:t>
            </a:r>
            <a:r>
              <a:rPr sz="2000" b="1" spc="-114" dirty="0">
                <a:latin typeface="Trebuchet MS"/>
                <a:cs typeface="Trebuchet MS"/>
              </a:rPr>
              <a:t>the </a:t>
            </a:r>
            <a:r>
              <a:rPr sz="2000" b="1" spc="-105" dirty="0">
                <a:latin typeface="Trebuchet MS"/>
                <a:cs typeface="Trebuchet MS"/>
              </a:rPr>
              <a:t>sporophyte  </a:t>
            </a:r>
            <a:r>
              <a:rPr sz="2000" b="1" spc="-85" dirty="0">
                <a:latin typeface="Trebuchet MS"/>
                <a:cs typeface="Trebuchet MS"/>
              </a:rPr>
              <a:t>has </a:t>
            </a:r>
            <a:r>
              <a:rPr sz="2000" b="1" spc="-80" dirty="0">
                <a:latin typeface="Trebuchet MS"/>
                <a:cs typeface="Trebuchet MS"/>
              </a:rPr>
              <a:t>a </a:t>
            </a:r>
            <a:r>
              <a:rPr sz="2000" b="1" spc="-125" dirty="0">
                <a:latin typeface="Trebuchet MS"/>
                <a:cs typeface="Trebuchet MS"/>
              </a:rPr>
              <a:t>sterile </a:t>
            </a:r>
            <a:r>
              <a:rPr sz="2000" b="1" spc="-85" dirty="0">
                <a:latin typeface="Trebuchet MS"/>
                <a:cs typeface="Trebuchet MS"/>
              </a:rPr>
              <a:t>bulbous  </a:t>
            </a:r>
            <a:r>
              <a:rPr sz="2000" b="1" spc="-90" dirty="0">
                <a:latin typeface="Trebuchet MS"/>
                <a:cs typeface="Trebuchet MS"/>
              </a:rPr>
              <a:t>foot </a:t>
            </a:r>
            <a:r>
              <a:rPr sz="2000" b="1" spc="-95" dirty="0">
                <a:latin typeface="Trebuchet MS"/>
                <a:cs typeface="Trebuchet MS"/>
              </a:rPr>
              <a:t>and </a:t>
            </a:r>
            <a:r>
              <a:rPr sz="2000" b="1" spc="-80" dirty="0">
                <a:latin typeface="Trebuchet MS"/>
                <a:cs typeface="Trebuchet MS"/>
              </a:rPr>
              <a:t>a </a:t>
            </a:r>
            <a:r>
              <a:rPr sz="2000" b="1" spc="-110" dirty="0">
                <a:latin typeface="Trebuchet MS"/>
                <a:cs typeface="Trebuchet MS"/>
              </a:rPr>
              <a:t>narrow</a:t>
            </a:r>
            <a:r>
              <a:rPr sz="2000" b="1" spc="-380" dirty="0">
                <a:latin typeface="Trebuchet MS"/>
                <a:cs typeface="Trebuchet MS"/>
              </a:rPr>
              <a:t> </a:t>
            </a:r>
            <a:r>
              <a:rPr sz="2000" b="1" spc="-130" dirty="0">
                <a:latin typeface="Trebuchet MS"/>
                <a:cs typeface="Trebuchet MS"/>
              </a:rPr>
              <a:t>seta,  </a:t>
            </a:r>
            <a:r>
              <a:rPr sz="2000" b="1" spc="-105" dirty="0">
                <a:latin typeface="Trebuchet MS"/>
                <a:cs typeface="Trebuchet MS"/>
              </a:rPr>
              <a:t>in </a:t>
            </a:r>
            <a:r>
              <a:rPr sz="2000" b="1" spc="-90" dirty="0">
                <a:latin typeface="Trebuchet MS"/>
                <a:cs typeface="Trebuchet MS"/>
              </a:rPr>
              <a:t>addition to </a:t>
            </a:r>
            <a:r>
              <a:rPr sz="2000" b="1" spc="-130" dirty="0">
                <a:latin typeface="Trebuchet MS"/>
                <a:cs typeface="Trebuchet MS"/>
              </a:rPr>
              <a:t>fertile  </a:t>
            </a:r>
            <a:r>
              <a:rPr sz="2000" b="1" spc="-125" dirty="0">
                <a:latin typeface="Trebuchet MS"/>
                <a:cs typeface="Trebuchet MS"/>
              </a:rPr>
              <a:t>capsule.</a:t>
            </a: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buFont typeface="Wingdings"/>
              <a:buChar char=""/>
            </a:pPr>
            <a:endParaRPr sz="2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Wingdings"/>
              <a:buChar char=""/>
            </a:pPr>
            <a:endParaRPr sz="1550">
              <a:latin typeface="Trebuchet MS"/>
              <a:cs typeface="Trebuchet MS"/>
            </a:endParaRPr>
          </a:p>
          <a:p>
            <a:pPr marL="299085" marR="165735" indent="-287020">
              <a:lnSpc>
                <a:spcPct val="90000"/>
              </a:lnSpc>
              <a:buFont typeface="Wingdings"/>
              <a:buChar char=""/>
              <a:tabLst>
                <a:tab pos="299720" algn="l"/>
              </a:tabLst>
            </a:pPr>
            <a:r>
              <a:rPr sz="2000" b="1" spc="-165" dirty="0">
                <a:latin typeface="Trebuchet MS"/>
                <a:cs typeface="Trebuchet MS"/>
              </a:rPr>
              <a:t>The </a:t>
            </a:r>
            <a:r>
              <a:rPr sz="2000" b="1" spc="-114" dirty="0">
                <a:latin typeface="Trebuchet MS"/>
                <a:cs typeface="Trebuchet MS"/>
              </a:rPr>
              <a:t>amphithecium  </a:t>
            </a:r>
            <a:r>
              <a:rPr sz="2000" b="1" spc="-100" dirty="0">
                <a:latin typeface="Trebuchet MS"/>
                <a:cs typeface="Trebuchet MS"/>
              </a:rPr>
              <a:t>forms </a:t>
            </a:r>
            <a:r>
              <a:rPr sz="2000" b="1" spc="-80" dirty="0">
                <a:latin typeface="Trebuchet MS"/>
                <a:cs typeface="Trebuchet MS"/>
              </a:rPr>
              <a:t>a </a:t>
            </a:r>
            <a:r>
              <a:rPr sz="2000" b="1" spc="-95" dirty="0">
                <a:latin typeface="Trebuchet MS"/>
                <a:cs typeface="Trebuchet MS"/>
              </a:rPr>
              <a:t>single</a:t>
            </a:r>
            <a:r>
              <a:rPr sz="2000" b="1" spc="-350" dirty="0">
                <a:latin typeface="Trebuchet MS"/>
                <a:cs typeface="Trebuchet MS"/>
              </a:rPr>
              <a:t> </a:t>
            </a:r>
            <a:r>
              <a:rPr sz="2000" b="1" spc="-135" dirty="0">
                <a:latin typeface="Trebuchet MS"/>
                <a:cs typeface="Trebuchet MS"/>
              </a:rPr>
              <a:t>layered  </a:t>
            </a:r>
            <a:r>
              <a:rPr sz="2000" b="1" spc="-160" dirty="0">
                <a:latin typeface="Trebuchet MS"/>
                <a:cs typeface="Trebuchet MS"/>
              </a:rPr>
              <a:t>jacket </a:t>
            </a:r>
            <a:r>
              <a:rPr sz="2000" b="1" spc="-80" dirty="0">
                <a:latin typeface="Trebuchet MS"/>
                <a:cs typeface="Trebuchet MS"/>
              </a:rPr>
              <a:t>of </a:t>
            </a:r>
            <a:r>
              <a:rPr sz="2000" b="1" spc="-114" dirty="0">
                <a:latin typeface="Trebuchet MS"/>
                <a:cs typeface="Trebuchet MS"/>
              </a:rPr>
              <a:t>the capsule  </a:t>
            </a:r>
            <a:r>
              <a:rPr sz="2000" b="1" spc="-90" dirty="0">
                <a:latin typeface="Trebuchet MS"/>
                <a:cs typeface="Trebuchet MS"/>
              </a:rPr>
              <a:t>and </a:t>
            </a:r>
            <a:r>
              <a:rPr sz="2000" b="1" spc="-120" dirty="0">
                <a:latin typeface="Trebuchet MS"/>
                <a:cs typeface="Trebuchet MS"/>
              </a:rPr>
              <a:t>the</a:t>
            </a:r>
            <a:r>
              <a:rPr sz="2000" b="1" spc="-285" dirty="0">
                <a:latin typeface="Trebuchet MS"/>
                <a:cs typeface="Trebuchet MS"/>
              </a:rPr>
              <a:t> </a:t>
            </a:r>
            <a:r>
              <a:rPr sz="2000" b="1" spc="-114" dirty="0">
                <a:latin typeface="Trebuchet MS"/>
                <a:cs typeface="Trebuchet MS"/>
              </a:rPr>
              <a:t>endothecium</a:t>
            </a:r>
            <a:endParaRPr sz="2000">
              <a:latin typeface="Trebuchet MS"/>
              <a:cs typeface="Trebuchet MS"/>
            </a:endParaRPr>
          </a:p>
          <a:p>
            <a:pPr marL="299085" marR="271145">
              <a:lnSpc>
                <a:spcPts val="2160"/>
              </a:lnSpc>
              <a:spcBef>
                <a:spcPts val="30"/>
              </a:spcBef>
            </a:pPr>
            <a:r>
              <a:rPr sz="2000" b="1" spc="-150" dirty="0">
                <a:latin typeface="Trebuchet MS"/>
                <a:cs typeface="Trebuchet MS"/>
              </a:rPr>
              <a:t>,the </a:t>
            </a:r>
            <a:r>
              <a:rPr sz="2000" b="1" spc="-90" dirty="0">
                <a:latin typeface="Trebuchet MS"/>
                <a:cs typeface="Trebuchet MS"/>
              </a:rPr>
              <a:t>sporogenous  </a:t>
            </a:r>
            <a:r>
              <a:rPr sz="2000" b="1" spc="-95" dirty="0">
                <a:latin typeface="Trebuchet MS"/>
                <a:cs typeface="Trebuchet MS"/>
              </a:rPr>
              <a:t>tissue </a:t>
            </a:r>
            <a:r>
              <a:rPr sz="2000" b="1" spc="-90" dirty="0">
                <a:latin typeface="Trebuchet MS"/>
                <a:cs typeface="Trebuchet MS"/>
              </a:rPr>
              <a:t>and </a:t>
            </a:r>
            <a:r>
              <a:rPr sz="2000" b="1" spc="-120" dirty="0">
                <a:latin typeface="Trebuchet MS"/>
                <a:cs typeface="Trebuchet MS"/>
              </a:rPr>
              <a:t>the</a:t>
            </a:r>
            <a:r>
              <a:rPr sz="2000" b="1" spc="-375" dirty="0">
                <a:latin typeface="Trebuchet MS"/>
                <a:cs typeface="Trebuchet MS"/>
              </a:rPr>
              <a:t> </a:t>
            </a:r>
            <a:r>
              <a:rPr sz="2000" b="1" spc="-125" dirty="0">
                <a:latin typeface="Trebuchet MS"/>
                <a:cs typeface="Trebuchet MS"/>
              </a:rPr>
              <a:t>sterile  </a:t>
            </a:r>
            <a:r>
              <a:rPr sz="2000" b="1" spc="-120" dirty="0">
                <a:latin typeface="Trebuchet MS"/>
                <a:cs typeface="Trebuchet MS"/>
              </a:rPr>
              <a:t>nurse</a:t>
            </a:r>
            <a:r>
              <a:rPr sz="2000" b="1" spc="-155" dirty="0">
                <a:latin typeface="Trebuchet MS"/>
                <a:cs typeface="Trebuchet MS"/>
              </a:rPr>
              <a:t> </a:t>
            </a:r>
            <a:r>
              <a:rPr sz="2000" b="1" spc="-140" dirty="0">
                <a:latin typeface="Trebuchet MS"/>
                <a:cs typeface="Trebuchet MS"/>
              </a:rPr>
              <a:t>cells.</a:t>
            </a:r>
            <a:endParaRPr sz="2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9412" y="457200"/>
            <a:ext cx="2948940" cy="160020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6000">
              <a:latin typeface="Times New Roman"/>
              <a:cs typeface="Times New Roman"/>
            </a:endParaRPr>
          </a:p>
          <a:p>
            <a:pPr marL="91440">
              <a:lnSpc>
                <a:spcPct val="100000"/>
              </a:lnSpc>
            </a:pPr>
            <a:r>
              <a:rPr sz="4200" spc="-215" dirty="0"/>
              <a:t>Forth</a:t>
            </a:r>
            <a:r>
              <a:rPr sz="4200" spc="-434" dirty="0"/>
              <a:t> </a:t>
            </a:r>
            <a:r>
              <a:rPr sz="4200" spc="-240" dirty="0"/>
              <a:t>Stage</a:t>
            </a:r>
            <a:endParaRPr sz="4200"/>
          </a:p>
        </p:txBody>
      </p:sp>
      <p:sp>
        <p:nvSpPr>
          <p:cNvPr id="3" name="object 3"/>
          <p:cNvSpPr/>
          <p:nvPr/>
        </p:nvSpPr>
        <p:spPr>
          <a:xfrm>
            <a:off x="3887723" y="987551"/>
            <a:ext cx="4628388" cy="48737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08761" y="2055316"/>
            <a:ext cx="2767965" cy="3596004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299085" marR="126364" indent="-287020">
              <a:lnSpc>
                <a:spcPct val="90100"/>
              </a:lnSpc>
              <a:spcBef>
                <a:spcPts val="280"/>
              </a:spcBef>
              <a:buFont typeface="Wingdings"/>
              <a:buChar char=""/>
              <a:tabLst>
                <a:tab pos="299085" algn="l"/>
                <a:tab pos="299720" algn="l"/>
              </a:tabLst>
            </a:pPr>
            <a:r>
              <a:rPr sz="1500" b="1" spc="-55" dirty="0">
                <a:latin typeface="Trebuchet MS"/>
                <a:cs typeface="Trebuchet MS"/>
              </a:rPr>
              <a:t>In </a:t>
            </a:r>
            <a:r>
              <a:rPr sz="1500" b="1" spc="-105" dirty="0">
                <a:latin typeface="Trebuchet MS"/>
                <a:cs typeface="Trebuchet MS"/>
              </a:rPr>
              <a:t>Targionia,the </a:t>
            </a:r>
            <a:r>
              <a:rPr sz="1500" b="1" spc="-85" dirty="0">
                <a:latin typeface="Trebuchet MS"/>
                <a:cs typeface="Trebuchet MS"/>
              </a:rPr>
              <a:t>sporophyte</a:t>
            </a:r>
            <a:r>
              <a:rPr sz="1500" b="1" spc="-225" dirty="0">
                <a:latin typeface="Trebuchet MS"/>
                <a:cs typeface="Trebuchet MS"/>
              </a:rPr>
              <a:t> </a:t>
            </a:r>
            <a:r>
              <a:rPr sz="1500" b="1" spc="-65" dirty="0">
                <a:latin typeface="Trebuchet MS"/>
                <a:cs typeface="Trebuchet MS"/>
              </a:rPr>
              <a:t>is  </a:t>
            </a:r>
            <a:r>
              <a:rPr sz="1500" b="1" spc="-95" dirty="0">
                <a:latin typeface="Trebuchet MS"/>
                <a:cs typeface="Trebuchet MS"/>
              </a:rPr>
              <a:t>differentiated </a:t>
            </a:r>
            <a:r>
              <a:rPr sz="1500" b="1" spc="-80" dirty="0">
                <a:latin typeface="Trebuchet MS"/>
                <a:cs typeface="Trebuchet MS"/>
              </a:rPr>
              <a:t>into </a:t>
            </a:r>
            <a:r>
              <a:rPr sz="1500" b="1" spc="-60" dirty="0">
                <a:latin typeface="Trebuchet MS"/>
                <a:cs typeface="Trebuchet MS"/>
              </a:rPr>
              <a:t>a </a:t>
            </a:r>
            <a:r>
              <a:rPr sz="1500" b="1" spc="-70" dirty="0">
                <a:latin typeface="Trebuchet MS"/>
                <a:cs typeface="Trebuchet MS"/>
              </a:rPr>
              <a:t>bulbous  foot </a:t>
            </a:r>
            <a:r>
              <a:rPr sz="1500" b="1" spc="-114" dirty="0">
                <a:latin typeface="Trebuchet MS"/>
                <a:cs typeface="Trebuchet MS"/>
              </a:rPr>
              <a:t>,a </a:t>
            </a:r>
            <a:r>
              <a:rPr sz="1500" b="1" spc="-75" dirty="0">
                <a:latin typeface="Trebuchet MS"/>
                <a:cs typeface="Trebuchet MS"/>
              </a:rPr>
              <a:t>massive </a:t>
            </a:r>
            <a:r>
              <a:rPr sz="1500" b="1" spc="-80" dirty="0">
                <a:latin typeface="Trebuchet MS"/>
                <a:cs typeface="Trebuchet MS"/>
              </a:rPr>
              <a:t>seta </a:t>
            </a:r>
            <a:r>
              <a:rPr sz="1500" b="1" spc="-70" dirty="0">
                <a:latin typeface="Trebuchet MS"/>
                <a:cs typeface="Trebuchet MS"/>
              </a:rPr>
              <a:t>and </a:t>
            </a:r>
            <a:r>
              <a:rPr sz="1500" b="1" spc="-60" dirty="0">
                <a:latin typeface="Trebuchet MS"/>
                <a:cs typeface="Trebuchet MS"/>
              </a:rPr>
              <a:t>a  </a:t>
            </a:r>
            <a:r>
              <a:rPr sz="1500" b="1" spc="-95" dirty="0">
                <a:latin typeface="Trebuchet MS"/>
                <a:cs typeface="Trebuchet MS"/>
              </a:rPr>
              <a:t>capsule.</a:t>
            </a:r>
            <a:endParaRPr sz="1500">
              <a:latin typeface="Trebuchet MS"/>
              <a:cs typeface="Trebuchet MS"/>
            </a:endParaRPr>
          </a:p>
          <a:p>
            <a:pPr marL="299085" marR="5080" indent="-287020">
              <a:lnSpc>
                <a:spcPct val="90000"/>
              </a:lnSpc>
              <a:spcBef>
                <a:spcPts val="994"/>
              </a:spcBef>
              <a:buFont typeface="Wingdings"/>
              <a:buChar char=""/>
              <a:tabLst>
                <a:tab pos="299085" algn="l"/>
                <a:tab pos="299720" algn="l"/>
              </a:tabLst>
            </a:pPr>
            <a:r>
              <a:rPr sz="1500" b="1" spc="-130" dirty="0">
                <a:latin typeface="Trebuchet MS"/>
                <a:cs typeface="Trebuchet MS"/>
              </a:rPr>
              <a:t>The </a:t>
            </a:r>
            <a:r>
              <a:rPr sz="1500" b="1" spc="-85" dirty="0">
                <a:latin typeface="Trebuchet MS"/>
                <a:cs typeface="Trebuchet MS"/>
              </a:rPr>
              <a:t>amphithecium </a:t>
            </a:r>
            <a:r>
              <a:rPr sz="1500" b="1" spc="-80" dirty="0">
                <a:latin typeface="Trebuchet MS"/>
                <a:cs typeface="Trebuchet MS"/>
              </a:rPr>
              <a:t>gives </a:t>
            </a:r>
            <a:r>
              <a:rPr sz="1500" b="1" spc="-90" dirty="0">
                <a:latin typeface="Trebuchet MS"/>
                <a:cs typeface="Trebuchet MS"/>
              </a:rPr>
              <a:t>rise</a:t>
            </a:r>
            <a:r>
              <a:rPr sz="1500" b="1" spc="-265" dirty="0">
                <a:latin typeface="Trebuchet MS"/>
                <a:cs typeface="Trebuchet MS"/>
              </a:rPr>
              <a:t> </a:t>
            </a:r>
            <a:r>
              <a:rPr sz="1500" b="1" spc="-70" dirty="0">
                <a:latin typeface="Trebuchet MS"/>
                <a:cs typeface="Trebuchet MS"/>
              </a:rPr>
              <a:t>to  </a:t>
            </a:r>
            <a:r>
              <a:rPr sz="1500" b="1" spc="-60" dirty="0">
                <a:latin typeface="Trebuchet MS"/>
                <a:cs typeface="Trebuchet MS"/>
              </a:rPr>
              <a:t>a </a:t>
            </a:r>
            <a:r>
              <a:rPr sz="1500" b="1" spc="-75" dirty="0">
                <a:latin typeface="Trebuchet MS"/>
                <a:cs typeface="Trebuchet MS"/>
              </a:rPr>
              <a:t>single </a:t>
            </a:r>
            <a:r>
              <a:rPr sz="1500" b="1" spc="-100" dirty="0">
                <a:latin typeface="Trebuchet MS"/>
                <a:cs typeface="Trebuchet MS"/>
              </a:rPr>
              <a:t>layered </a:t>
            </a:r>
            <a:r>
              <a:rPr sz="1500" b="1" spc="-120" dirty="0">
                <a:latin typeface="Trebuchet MS"/>
                <a:cs typeface="Trebuchet MS"/>
              </a:rPr>
              <a:t>jacket </a:t>
            </a:r>
            <a:r>
              <a:rPr sz="1500" b="1" spc="-65" dirty="0">
                <a:latin typeface="Trebuchet MS"/>
                <a:cs typeface="Trebuchet MS"/>
              </a:rPr>
              <a:t>of </a:t>
            </a:r>
            <a:r>
              <a:rPr sz="1500" b="1" spc="-95" dirty="0">
                <a:latin typeface="Trebuchet MS"/>
                <a:cs typeface="Trebuchet MS"/>
              </a:rPr>
              <a:t>the  </a:t>
            </a:r>
            <a:r>
              <a:rPr sz="1500" b="1" spc="-90" dirty="0">
                <a:latin typeface="Trebuchet MS"/>
                <a:cs typeface="Trebuchet MS"/>
              </a:rPr>
              <a:t>capsule </a:t>
            </a:r>
            <a:r>
              <a:rPr sz="1500" b="1" spc="-70" dirty="0">
                <a:latin typeface="Trebuchet MS"/>
                <a:cs typeface="Trebuchet MS"/>
              </a:rPr>
              <a:t>and </a:t>
            </a:r>
            <a:r>
              <a:rPr sz="1500" b="1" spc="-75" dirty="0">
                <a:latin typeface="Trebuchet MS"/>
                <a:cs typeface="Trebuchet MS"/>
              </a:rPr>
              <a:t>only </a:t>
            </a:r>
            <a:r>
              <a:rPr sz="1500" b="1" spc="-70" dirty="0">
                <a:latin typeface="Trebuchet MS"/>
                <a:cs typeface="Trebuchet MS"/>
              </a:rPr>
              <a:t>about </a:t>
            </a:r>
            <a:r>
              <a:rPr sz="1500" b="1" spc="-75" dirty="0">
                <a:latin typeface="Trebuchet MS"/>
                <a:cs typeface="Trebuchet MS"/>
              </a:rPr>
              <a:t>half </a:t>
            </a:r>
            <a:r>
              <a:rPr sz="1500" b="1" spc="-65" dirty="0">
                <a:latin typeface="Trebuchet MS"/>
                <a:cs typeface="Trebuchet MS"/>
              </a:rPr>
              <a:t>of  </a:t>
            </a:r>
            <a:r>
              <a:rPr sz="1500" b="1" spc="-95" dirty="0">
                <a:latin typeface="Trebuchet MS"/>
                <a:cs typeface="Trebuchet MS"/>
              </a:rPr>
              <a:t>the </a:t>
            </a:r>
            <a:r>
              <a:rPr sz="1500" b="1" spc="-80" dirty="0">
                <a:latin typeface="Trebuchet MS"/>
                <a:cs typeface="Trebuchet MS"/>
              </a:rPr>
              <a:t>endothelial </a:t>
            </a:r>
            <a:r>
              <a:rPr sz="1500" b="1" spc="-95" dirty="0">
                <a:latin typeface="Trebuchet MS"/>
                <a:cs typeface="Trebuchet MS"/>
              </a:rPr>
              <a:t>cells </a:t>
            </a:r>
            <a:r>
              <a:rPr sz="1500" b="1" spc="-85" dirty="0">
                <a:latin typeface="Trebuchet MS"/>
                <a:cs typeface="Trebuchet MS"/>
              </a:rPr>
              <a:t>give </a:t>
            </a:r>
            <a:r>
              <a:rPr sz="1500" b="1" spc="-90" dirty="0">
                <a:latin typeface="Trebuchet MS"/>
                <a:cs typeface="Trebuchet MS"/>
              </a:rPr>
              <a:t>rise  </a:t>
            </a:r>
            <a:r>
              <a:rPr sz="1500" b="1" spc="-70" dirty="0">
                <a:latin typeface="Trebuchet MS"/>
                <a:cs typeface="Trebuchet MS"/>
              </a:rPr>
              <a:t>to </a:t>
            </a:r>
            <a:r>
              <a:rPr sz="1500" b="1" spc="-95" dirty="0">
                <a:latin typeface="Trebuchet MS"/>
                <a:cs typeface="Trebuchet MS"/>
              </a:rPr>
              <a:t>fertile </a:t>
            </a:r>
            <a:r>
              <a:rPr sz="1500" b="1" spc="-75" dirty="0">
                <a:latin typeface="Trebuchet MS"/>
                <a:cs typeface="Trebuchet MS"/>
              </a:rPr>
              <a:t>sporogenous tissue  </a:t>
            </a:r>
            <a:r>
              <a:rPr sz="1500" b="1" spc="-70" dirty="0">
                <a:latin typeface="Trebuchet MS"/>
                <a:cs typeface="Trebuchet MS"/>
              </a:rPr>
              <a:t>and </a:t>
            </a:r>
            <a:r>
              <a:rPr sz="1500" b="1" spc="-95" dirty="0">
                <a:latin typeface="Trebuchet MS"/>
                <a:cs typeface="Trebuchet MS"/>
              </a:rPr>
              <a:t>the </a:t>
            </a:r>
            <a:r>
              <a:rPr sz="1500" b="1" spc="-85" dirty="0">
                <a:latin typeface="Trebuchet MS"/>
                <a:cs typeface="Trebuchet MS"/>
              </a:rPr>
              <a:t>remaining </a:t>
            </a:r>
            <a:r>
              <a:rPr sz="1500" b="1" spc="-75" dirty="0">
                <a:latin typeface="Trebuchet MS"/>
                <a:cs typeface="Trebuchet MS"/>
              </a:rPr>
              <a:t>half </a:t>
            </a:r>
            <a:r>
              <a:rPr sz="1500" b="1" spc="-85" dirty="0">
                <a:latin typeface="Trebuchet MS"/>
                <a:cs typeface="Trebuchet MS"/>
              </a:rPr>
              <a:t>form  </a:t>
            </a:r>
            <a:r>
              <a:rPr sz="1500" b="1" spc="-95" dirty="0">
                <a:latin typeface="Trebuchet MS"/>
                <a:cs typeface="Trebuchet MS"/>
              </a:rPr>
              <a:t>sterile</a:t>
            </a:r>
            <a:r>
              <a:rPr sz="1500" b="1" spc="-130" dirty="0">
                <a:latin typeface="Trebuchet MS"/>
                <a:cs typeface="Trebuchet MS"/>
              </a:rPr>
              <a:t> </a:t>
            </a:r>
            <a:r>
              <a:rPr sz="1500" b="1" spc="-100" dirty="0">
                <a:latin typeface="Trebuchet MS"/>
                <a:cs typeface="Trebuchet MS"/>
              </a:rPr>
              <a:t>skaters.</a:t>
            </a:r>
            <a:endParaRPr sz="1500">
              <a:latin typeface="Trebuchet MS"/>
              <a:cs typeface="Trebuchet MS"/>
            </a:endParaRPr>
          </a:p>
          <a:p>
            <a:pPr marL="299085" marR="52069" indent="-287020">
              <a:lnSpc>
                <a:spcPct val="90000"/>
              </a:lnSpc>
              <a:spcBef>
                <a:spcPts val="1010"/>
              </a:spcBef>
              <a:buFont typeface="Wingdings"/>
              <a:buChar char=""/>
              <a:tabLst>
                <a:tab pos="299085" algn="l"/>
                <a:tab pos="299720" algn="l"/>
              </a:tabLst>
            </a:pPr>
            <a:r>
              <a:rPr sz="1500" b="1" spc="-105" dirty="0">
                <a:latin typeface="Trebuchet MS"/>
                <a:cs typeface="Trebuchet MS"/>
              </a:rPr>
              <a:t>Thus </a:t>
            </a:r>
            <a:r>
              <a:rPr sz="1500" b="1" spc="-80" dirty="0">
                <a:latin typeface="Trebuchet MS"/>
                <a:cs typeface="Trebuchet MS"/>
              </a:rPr>
              <a:t>in </a:t>
            </a:r>
            <a:r>
              <a:rPr sz="1500" b="1" spc="-95" dirty="0">
                <a:latin typeface="Trebuchet MS"/>
                <a:cs typeface="Trebuchet MS"/>
              </a:rPr>
              <a:t>the </a:t>
            </a:r>
            <a:r>
              <a:rPr sz="1500" b="1" spc="-85" dirty="0">
                <a:latin typeface="Trebuchet MS"/>
                <a:cs typeface="Trebuchet MS"/>
              </a:rPr>
              <a:t>sporophyte </a:t>
            </a:r>
            <a:r>
              <a:rPr sz="1500" b="1" spc="-65" dirty="0">
                <a:latin typeface="Trebuchet MS"/>
                <a:cs typeface="Trebuchet MS"/>
              </a:rPr>
              <a:t>of  </a:t>
            </a:r>
            <a:r>
              <a:rPr sz="1500" b="1" spc="-100" dirty="0">
                <a:latin typeface="Trebuchet MS"/>
                <a:cs typeface="Trebuchet MS"/>
              </a:rPr>
              <a:t>Targionia </a:t>
            </a:r>
            <a:r>
              <a:rPr sz="1500" b="1" spc="-105" dirty="0">
                <a:latin typeface="Trebuchet MS"/>
                <a:cs typeface="Trebuchet MS"/>
              </a:rPr>
              <a:t>there </a:t>
            </a:r>
            <a:r>
              <a:rPr sz="1500" b="1" spc="-65" dirty="0">
                <a:latin typeface="Trebuchet MS"/>
                <a:cs typeface="Trebuchet MS"/>
              </a:rPr>
              <a:t>is </a:t>
            </a:r>
            <a:r>
              <a:rPr sz="1500" b="1" spc="-75" dirty="0">
                <a:latin typeface="Trebuchet MS"/>
                <a:cs typeface="Trebuchet MS"/>
              </a:rPr>
              <a:t>still </a:t>
            </a:r>
            <a:r>
              <a:rPr sz="1500" b="1" spc="-95" dirty="0">
                <a:latin typeface="Trebuchet MS"/>
                <a:cs typeface="Trebuchet MS"/>
              </a:rPr>
              <a:t>further  sterilization </a:t>
            </a:r>
            <a:r>
              <a:rPr sz="1500" b="1" spc="-70" dirty="0">
                <a:latin typeface="Trebuchet MS"/>
                <a:cs typeface="Trebuchet MS"/>
              </a:rPr>
              <a:t>of </a:t>
            </a:r>
            <a:r>
              <a:rPr sz="1500" b="1" spc="-75" dirty="0">
                <a:latin typeface="Trebuchet MS"/>
                <a:cs typeface="Trebuchet MS"/>
              </a:rPr>
              <a:t>sporogenous  tissue </a:t>
            </a:r>
            <a:r>
              <a:rPr sz="1500" b="1" spc="-80" dirty="0">
                <a:latin typeface="Trebuchet MS"/>
                <a:cs typeface="Trebuchet MS"/>
              </a:rPr>
              <a:t>in comparison </a:t>
            </a:r>
            <a:r>
              <a:rPr sz="1500" b="1" spc="-70" dirty="0">
                <a:latin typeface="Trebuchet MS"/>
                <a:cs typeface="Trebuchet MS"/>
              </a:rPr>
              <a:t>to  </a:t>
            </a:r>
            <a:r>
              <a:rPr sz="1500" b="1" spc="-80" dirty="0">
                <a:latin typeface="Trebuchet MS"/>
                <a:cs typeface="Trebuchet MS"/>
              </a:rPr>
              <a:t>R</a:t>
            </a:r>
            <a:r>
              <a:rPr sz="1500" b="1" spc="-100" dirty="0">
                <a:latin typeface="Trebuchet MS"/>
                <a:cs typeface="Trebuchet MS"/>
              </a:rPr>
              <a:t>iccia,C</a:t>
            </a:r>
            <a:r>
              <a:rPr sz="1500" b="1" spc="-135" dirty="0">
                <a:latin typeface="Trebuchet MS"/>
                <a:cs typeface="Trebuchet MS"/>
              </a:rPr>
              <a:t>o</a:t>
            </a:r>
            <a:r>
              <a:rPr sz="1500" b="1" spc="-140" dirty="0">
                <a:latin typeface="Trebuchet MS"/>
                <a:cs typeface="Trebuchet MS"/>
              </a:rPr>
              <a:t>r</a:t>
            </a:r>
            <a:r>
              <a:rPr sz="1500" b="1" spc="-65" dirty="0">
                <a:latin typeface="Trebuchet MS"/>
                <a:cs typeface="Trebuchet MS"/>
              </a:rPr>
              <a:t>si</a:t>
            </a:r>
            <a:r>
              <a:rPr sz="1500" b="1" spc="-75" dirty="0">
                <a:latin typeface="Trebuchet MS"/>
                <a:cs typeface="Trebuchet MS"/>
              </a:rPr>
              <a:t>nia</a:t>
            </a:r>
            <a:r>
              <a:rPr sz="1500" b="1" spc="-90" dirty="0">
                <a:latin typeface="Trebuchet MS"/>
                <a:cs typeface="Trebuchet MS"/>
              </a:rPr>
              <a:t>,S</a:t>
            </a:r>
            <a:r>
              <a:rPr sz="1500" b="1" spc="-130" dirty="0">
                <a:latin typeface="Trebuchet MS"/>
                <a:cs typeface="Trebuchet MS"/>
              </a:rPr>
              <a:t>p</a:t>
            </a:r>
            <a:r>
              <a:rPr sz="1500" b="1" spc="-100" dirty="0">
                <a:latin typeface="Trebuchet MS"/>
                <a:cs typeface="Trebuchet MS"/>
              </a:rPr>
              <a:t>haero</a:t>
            </a:r>
            <a:r>
              <a:rPr sz="1500" b="1" spc="-110" dirty="0">
                <a:latin typeface="Trebuchet MS"/>
                <a:cs typeface="Trebuchet MS"/>
              </a:rPr>
              <a:t>c</a:t>
            </a:r>
            <a:r>
              <a:rPr sz="1500" b="1" spc="-90" dirty="0">
                <a:latin typeface="Trebuchet MS"/>
                <a:cs typeface="Trebuchet MS"/>
              </a:rPr>
              <a:t>arpus.</a:t>
            </a:r>
            <a:endParaRPr sz="15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9412" y="457200"/>
            <a:ext cx="2948940" cy="160020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800">
              <a:latin typeface="Times New Roman"/>
              <a:cs typeface="Times New Roman"/>
            </a:endParaRPr>
          </a:p>
          <a:p>
            <a:pPr marL="91440">
              <a:lnSpc>
                <a:spcPct val="100000"/>
              </a:lnSpc>
              <a:spcBef>
                <a:spcPts val="3065"/>
              </a:spcBef>
            </a:pPr>
            <a:r>
              <a:rPr sz="3800" spc="-240" dirty="0"/>
              <a:t>Fifth</a:t>
            </a:r>
            <a:r>
              <a:rPr sz="3800" spc="-370" dirty="0"/>
              <a:t> </a:t>
            </a:r>
            <a:r>
              <a:rPr sz="3800" spc="-220" dirty="0"/>
              <a:t>Stage</a:t>
            </a:r>
            <a:endParaRPr sz="3800"/>
          </a:p>
        </p:txBody>
      </p:sp>
      <p:sp>
        <p:nvSpPr>
          <p:cNvPr id="3" name="object 3"/>
          <p:cNvSpPr/>
          <p:nvPr/>
        </p:nvSpPr>
        <p:spPr>
          <a:xfrm>
            <a:off x="3995928" y="995172"/>
            <a:ext cx="4628387" cy="48737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08761" y="2055316"/>
            <a:ext cx="2793365" cy="3596004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299085" marR="116205" indent="-287020">
              <a:lnSpc>
                <a:spcPct val="90000"/>
              </a:lnSpc>
              <a:spcBef>
                <a:spcPts val="280"/>
              </a:spcBef>
              <a:buFont typeface="Wingdings"/>
              <a:buChar char=""/>
              <a:tabLst>
                <a:tab pos="299085" algn="l"/>
                <a:tab pos="299720" algn="l"/>
              </a:tabLst>
            </a:pPr>
            <a:r>
              <a:rPr sz="1500" b="1" spc="-55" dirty="0">
                <a:latin typeface="Trebuchet MS"/>
                <a:cs typeface="Trebuchet MS"/>
              </a:rPr>
              <a:t>In </a:t>
            </a:r>
            <a:r>
              <a:rPr sz="1500" b="1" spc="-65" dirty="0">
                <a:latin typeface="Trebuchet MS"/>
                <a:cs typeface="Trebuchet MS"/>
              </a:rPr>
              <a:t>Marchantia </a:t>
            </a:r>
            <a:r>
              <a:rPr sz="1500" b="1" spc="-165" dirty="0">
                <a:latin typeface="Trebuchet MS"/>
                <a:cs typeface="Trebuchet MS"/>
              </a:rPr>
              <a:t>, </a:t>
            </a:r>
            <a:r>
              <a:rPr sz="1500" b="1" spc="-95" dirty="0">
                <a:latin typeface="Trebuchet MS"/>
                <a:cs typeface="Trebuchet MS"/>
              </a:rPr>
              <a:t>the </a:t>
            </a:r>
            <a:r>
              <a:rPr sz="1500" b="1" spc="-85" dirty="0">
                <a:latin typeface="Trebuchet MS"/>
                <a:cs typeface="Trebuchet MS"/>
              </a:rPr>
              <a:t>lower </a:t>
            </a:r>
            <a:r>
              <a:rPr sz="1500" b="1" spc="-80" dirty="0">
                <a:latin typeface="Trebuchet MS"/>
                <a:cs typeface="Trebuchet MS"/>
              </a:rPr>
              <a:t>half  </a:t>
            </a:r>
            <a:r>
              <a:rPr sz="1500" b="1" spc="-75" dirty="0">
                <a:latin typeface="Trebuchet MS"/>
                <a:cs typeface="Trebuchet MS"/>
              </a:rPr>
              <a:t>(hypobasal </a:t>
            </a:r>
            <a:r>
              <a:rPr sz="1500" b="1" spc="-95" dirty="0">
                <a:latin typeface="Trebuchet MS"/>
                <a:cs typeface="Trebuchet MS"/>
              </a:rPr>
              <a:t>cells) </a:t>
            </a:r>
            <a:r>
              <a:rPr sz="1500" b="1" spc="-65" dirty="0">
                <a:latin typeface="Trebuchet MS"/>
                <a:cs typeface="Trebuchet MS"/>
              </a:rPr>
              <a:t>of </a:t>
            </a:r>
            <a:r>
              <a:rPr sz="1500" b="1" spc="-95" dirty="0">
                <a:latin typeface="Trebuchet MS"/>
                <a:cs typeface="Trebuchet MS"/>
              </a:rPr>
              <a:t>the</a:t>
            </a:r>
            <a:r>
              <a:rPr sz="1500" b="1" spc="-275" dirty="0">
                <a:latin typeface="Trebuchet MS"/>
                <a:cs typeface="Trebuchet MS"/>
              </a:rPr>
              <a:t> </a:t>
            </a:r>
            <a:r>
              <a:rPr sz="1500" b="1" spc="-90" dirty="0">
                <a:latin typeface="Trebuchet MS"/>
                <a:cs typeface="Trebuchet MS"/>
              </a:rPr>
              <a:t>octant  </a:t>
            </a:r>
            <a:r>
              <a:rPr sz="1500" b="1" spc="-85" dirty="0">
                <a:latin typeface="Trebuchet MS"/>
                <a:cs typeface="Trebuchet MS"/>
              </a:rPr>
              <a:t>embryo </a:t>
            </a:r>
            <a:r>
              <a:rPr sz="1500" b="1" spc="-80" dirty="0">
                <a:latin typeface="Trebuchet MS"/>
                <a:cs typeface="Trebuchet MS"/>
              </a:rPr>
              <a:t>froms </a:t>
            </a:r>
            <a:r>
              <a:rPr sz="1500" b="1" spc="-95" dirty="0">
                <a:latin typeface="Trebuchet MS"/>
                <a:cs typeface="Trebuchet MS"/>
              </a:rPr>
              <a:t>the </a:t>
            </a:r>
            <a:r>
              <a:rPr sz="1500" b="1" spc="-85" dirty="0">
                <a:latin typeface="Trebuchet MS"/>
                <a:cs typeface="Trebuchet MS"/>
              </a:rPr>
              <a:t>foot,and  </a:t>
            </a:r>
            <a:r>
              <a:rPr sz="1500" b="1" spc="-80" dirty="0">
                <a:latin typeface="Trebuchet MS"/>
                <a:cs typeface="Trebuchet MS"/>
              </a:rPr>
              <a:t>seta </a:t>
            </a:r>
            <a:r>
              <a:rPr sz="1500" b="1" spc="-70" dirty="0">
                <a:latin typeface="Trebuchet MS"/>
                <a:cs typeface="Trebuchet MS"/>
              </a:rPr>
              <a:t>and </a:t>
            </a:r>
            <a:r>
              <a:rPr sz="1500" b="1" spc="-95" dirty="0">
                <a:latin typeface="Trebuchet MS"/>
                <a:cs typeface="Trebuchet MS"/>
              </a:rPr>
              <a:t>the </a:t>
            </a:r>
            <a:r>
              <a:rPr sz="1500" b="1" spc="-90" dirty="0">
                <a:latin typeface="Trebuchet MS"/>
                <a:cs typeface="Trebuchet MS"/>
              </a:rPr>
              <a:t>upper </a:t>
            </a:r>
            <a:r>
              <a:rPr sz="1500" b="1" spc="-75" dirty="0">
                <a:latin typeface="Trebuchet MS"/>
                <a:cs typeface="Trebuchet MS"/>
              </a:rPr>
              <a:t>half  (epibasal </a:t>
            </a:r>
            <a:r>
              <a:rPr sz="1500" b="1" spc="-95" dirty="0">
                <a:latin typeface="Trebuchet MS"/>
                <a:cs typeface="Trebuchet MS"/>
              </a:rPr>
              <a:t>cells </a:t>
            </a:r>
            <a:r>
              <a:rPr sz="1500" b="1" spc="-85" dirty="0">
                <a:latin typeface="Trebuchet MS"/>
                <a:cs typeface="Trebuchet MS"/>
              </a:rPr>
              <a:t>) </a:t>
            </a:r>
            <a:r>
              <a:rPr sz="1500" b="1" spc="-95" dirty="0">
                <a:latin typeface="Trebuchet MS"/>
                <a:cs typeface="Trebuchet MS"/>
              </a:rPr>
              <a:t>the</a:t>
            </a:r>
            <a:r>
              <a:rPr sz="1500" b="1" spc="-295" dirty="0">
                <a:latin typeface="Trebuchet MS"/>
                <a:cs typeface="Trebuchet MS"/>
              </a:rPr>
              <a:t> </a:t>
            </a:r>
            <a:r>
              <a:rPr sz="1500" b="1" spc="-95" dirty="0">
                <a:latin typeface="Trebuchet MS"/>
                <a:cs typeface="Trebuchet MS"/>
              </a:rPr>
              <a:t>capsule.</a:t>
            </a:r>
            <a:endParaRPr sz="1500">
              <a:latin typeface="Trebuchet MS"/>
              <a:cs typeface="Trebuchet MS"/>
            </a:endParaRPr>
          </a:p>
          <a:p>
            <a:pPr marL="299085" marR="5080" indent="-287020">
              <a:lnSpc>
                <a:spcPct val="90000"/>
              </a:lnSpc>
              <a:spcBef>
                <a:spcPts val="994"/>
              </a:spcBef>
              <a:buFont typeface="Wingdings"/>
              <a:buChar char=""/>
              <a:tabLst>
                <a:tab pos="299085" algn="l"/>
                <a:tab pos="299720" algn="l"/>
              </a:tabLst>
            </a:pPr>
            <a:r>
              <a:rPr sz="1500" b="1" spc="-90" dirty="0">
                <a:latin typeface="Trebuchet MS"/>
                <a:cs typeface="Trebuchet MS"/>
              </a:rPr>
              <a:t>Approximately </a:t>
            </a:r>
            <a:r>
              <a:rPr sz="1500" b="1" spc="-125" dirty="0">
                <a:latin typeface="Trebuchet MS"/>
                <a:cs typeface="Trebuchet MS"/>
              </a:rPr>
              <a:t>50 </a:t>
            </a:r>
            <a:r>
              <a:rPr sz="1500" b="1" spc="-110" dirty="0">
                <a:latin typeface="Trebuchet MS"/>
                <a:cs typeface="Trebuchet MS"/>
              </a:rPr>
              <a:t>percent </a:t>
            </a:r>
            <a:r>
              <a:rPr sz="1500" b="1" spc="-65" dirty="0">
                <a:latin typeface="Trebuchet MS"/>
                <a:cs typeface="Trebuchet MS"/>
              </a:rPr>
              <a:t>of  </a:t>
            </a:r>
            <a:r>
              <a:rPr sz="1500" b="1" spc="-95" dirty="0">
                <a:latin typeface="Trebuchet MS"/>
                <a:cs typeface="Trebuchet MS"/>
              </a:rPr>
              <a:t>the </a:t>
            </a:r>
            <a:r>
              <a:rPr sz="1500" b="1" spc="-75" dirty="0">
                <a:latin typeface="Trebuchet MS"/>
                <a:cs typeface="Trebuchet MS"/>
              </a:rPr>
              <a:t>sporogenous </a:t>
            </a:r>
            <a:r>
              <a:rPr sz="1500" b="1" spc="-95" dirty="0">
                <a:latin typeface="Trebuchet MS"/>
                <a:cs typeface="Trebuchet MS"/>
              </a:rPr>
              <a:t>cells </a:t>
            </a:r>
            <a:r>
              <a:rPr sz="1500" b="1" spc="-85" dirty="0">
                <a:latin typeface="Trebuchet MS"/>
                <a:cs typeface="Trebuchet MS"/>
              </a:rPr>
              <a:t>form  </a:t>
            </a:r>
            <a:r>
              <a:rPr sz="1500" b="1" spc="-75" dirty="0">
                <a:latin typeface="Trebuchet MS"/>
                <a:cs typeface="Trebuchet MS"/>
              </a:rPr>
              <a:t>spores </a:t>
            </a:r>
            <a:r>
              <a:rPr sz="1500" b="1" spc="-70" dirty="0">
                <a:latin typeface="Trebuchet MS"/>
                <a:cs typeface="Trebuchet MS"/>
              </a:rPr>
              <a:t>and </a:t>
            </a:r>
            <a:r>
              <a:rPr sz="1500" b="1" spc="-95" dirty="0">
                <a:latin typeface="Trebuchet MS"/>
                <a:cs typeface="Trebuchet MS"/>
              </a:rPr>
              <a:t>the </a:t>
            </a:r>
            <a:r>
              <a:rPr sz="1500" b="1" spc="-85" dirty="0">
                <a:latin typeface="Trebuchet MS"/>
                <a:cs typeface="Trebuchet MS"/>
              </a:rPr>
              <a:t>remaining </a:t>
            </a:r>
            <a:r>
              <a:rPr sz="1500" b="1" spc="-125" dirty="0">
                <a:latin typeface="Trebuchet MS"/>
                <a:cs typeface="Trebuchet MS"/>
              </a:rPr>
              <a:t>50  </a:t>
            </a:r>
            <a:r>
              <a:rPr sz="1500" b="1" spc="-110" dirty="0">
                <a:latin typeface="Trebuchet MS"/>
                <a:cs typeface="Trebuchet MS"/>
              </a:rPr>
              <a:t>percent </a:t>
            </a:r>
            <a:r>
              <a:rPr sz="1500" b="1" spc="-95" dirty="0">
                <a:latin typeface="Trebuchet MS"/>
                <a:cs typeface="Trebuchet MS"/>
              </a:rPr>
              <a:t>elaters </a:t>
            </a:r>
            <a:r>
              <a:rPr sz="1500" b="1" spc="-80" dirty="0">
                <a:latin typeface="Trebuchet MS"/>
                <a:cs typeface="Trebuchet MS"/>
              </a:rPr>
              <a:t>with  </a:t>
            </a:r>
            <a:r>
              <a:rPr sz="1500" b="1" spc="-105" dirty="0">
                <a:latin typeface="Trebuchet MS"/>
                <a:cs typeface="Trebuchet MS"/>
              </a:rPr>
              <a:t>characteristic </a:t>
            </a:r>
            <a:r>
              <a:rPr sz="1500" b="1" spc="-95" dirty="0">
                <a:latin typeface="Trebuchet MS"/>
                <a:cs typeface="Trebuchet MS"/>
              </a:rPr>
              <a:t>thickening</a:t>
            </a:r>
            <a:r>
              <a:rPr sz="1500" b="1" spc="-170" dirty="0">
                <a:latin typeface="Trebuchet MS"/>
                <a:cs typeface="Trebuchet MS"/>
              </a:rPr>
              <a:t> </a:t>
            </a:r>
            <a:r>
              <a:rPr sz="1500" b="1" spc="-80" dirty="0">
                <a:latin typeface="Trebuchet MS"/>
                <a:cs typeface="Trebuchet MS"/>
              </a:rPr>
              <a:t>bands.</a:t>
            </a:r>
            <a:endParaRPr sz="1500">
              <a:latin typeface="Trebuchet MS"/>
              <a:cs typeface="Trebuchet MS"/>
            </a:endParaRPr>
          </a:p>
          <a:p>
            <a:pPr marL="299085" marR="127635" indent="-287020">
              <a:lnSpc>
                <a:spcPct val="90000"/>
              </a:lnSpc>
              <a:spcBef>
                <a:spcPts val="1010"/>
              </a:spcBef>
              <a:buFont typeface="Wingdings"/>
              <a:buChar char=""/>
              <a:tabLst>
                <a:tab pos="299085" algn="l"/>
                <a:tab pos="299720" algn="l"/>
              </a:tabLst>
            </a:pPr>
            <a:r>
              <a:rPr sz="1500" b="1" spc="-110" dirty="0">
                <a:latin typeface="Trebuchet MS"/>
                <a:cs typeface="Trebuchet MS"/>
              </a:rPr>
              <a:t>Thus,a </a:t>
            </a:r>
            <a:r>
              <a:rPr sz="1500" b="1" spc="-70" dirty="0">
                <a:latin typeface="Trebuchet MS"/>
                <a:cs typeface="Trebuchet MS"/>
              </a:rPr>
              <a:t>bulbous </a:t>
            </a:r>
            <a:r>
              <a:rPr sz="1500" b="1" spc="-85" dirty="0">
                <a:latin typeface="Trebuchet MS"/>
                <a:cs typeface="Trebuchet MS"/>
              </a:rPr>
              <a:t>foot,an  elongated </a:t>
            </a:r>
            <a:r>
              <a:rPr sz="1500" b="1" spc="-80" dirty="0">
                <a:latin typeface="Trebuchet MS"/>
                <a:cs typeface="Trebuchet MS"/>
              </a:rPr>
              <a:t>seta </a:t>
            </a:r>
            <a:r>
              <a:rPr sz="1500" b="1" spc="-165" dirty="0">
                <a:latin typeface="Trebuchet MS"/>
                <a:cs typeface="Trebuchet MS"/>
              </a:rPr>
              <a:t>, </a:t>
            </a:r>
            <a:r>
              <a:rPr sz="1500" b="1" spc="-60" dirty="0">
                <a:latin typeface="Trebuchet MS"/>
                <a:cs typeface="Trebuchet MS"/>
              </a:rPr>
              <a:t>a </a:t>
            </a:r>
            <a:r>
              <a:rPr sz="1500" b="1" spc="-75" dirty="0">
                <a:latin typeface="Trebuchet MS"/>
                <a:cs typeface="Trebuchet MS"/>
              </a:rPr>
              <a:t>single  </a:t>
            </a:r>
            <a:r>
              <a:rPr sz="1500" b="1" spc="-100" dirty="0">
                <a:latin typeface="Trebuchet MS"/>
                <a:cs typeface="Trebuchet MS"/>
              </a:rPr>
              <a:t>layered </a:t>
            </a:r>
            <a:r>
              <a:rPr sz="1500" b="1" spc="-90" dirty="0">
                <a:latin typeface="Trebuchet MS"/>
                <a:cs typeface="Trebuchet MS"/>
              </a:rPr>
              <a:t>capsule </a:t>
            </a:r>
            <a:r>
              <a:rPr sz="1500" b="1" spc="-70" dirty="0">
                <a:latin typeface="Trebuchet MS"/>
                <a:cs typeface="Trebuchet MS"/>
              </a:rPr>
              <a:t>wall and</a:t>
            </a:r>
            <a:r>
              <a:rPr sz="1500" b="1" spc="-345" dirty="0">
                <a:latin typeface="Trebuchet MS"/>
                <a:cs typeface="Trebuchet MS"/>
              </a:rPr>
              <a:t> </a:t>
            </a:r>
            <a:r>
              <a:rPr sz="1500" b="1" spc="-85" dirty="0">
                <a:latin typeface="Trebuchet MS"/>
                <a:cs typeface="Trebuchet MS"/>
              </a:rPr>
              <a:t>large  </a:t>
            </a:r>
            <a:r>
              <a:rPr sz="1500" b="1" spc="-90" dirty="0">
                <a:latin typeface="Trebuchet MS"/>
                <a:cs typeface="Trebuchet MS"/>
              </a:rPr>
              <a:t>number </a:t>
            </a:r>
            <a:r>
              <a:rPr sz="1500" b="1" spc="-65" dirty="0">
                <a:latin typeface="Trebuchet MS"/>
                <a:cs typeface="Trebuchet MS"/>
              </a:rPr>
              <a:t>of </a:t>
            </a:r>
            <a:r>
              <a:rPr sz="1500" b="1" spc="-95" dirty="0">
                <a:latin typeface="Trebuchet MS"/>
                <a:cs typeface="Trebuchet MS"/>
              </a:rPr>
              <a:t>elaters </a:t>
            </a:r>
            <a:r>
              <a:rPr sz="1500" b="1" spc="-100" dirty="0">
                <a:latin typeface="Trebuchet MS"/>
                <a:cs typeface="Trebuchet MS"/>
              </a:rPr>
              <a:t>are sterile  </a:t>
            </a:r>
            <a:r>
              <a:rPr sz="1500" b="1" spc="-85" dirty="0">
                <a:latin typeface="Trebuchet MS"/>
                <a:cs typeface="Trebuchet MS"/>
              </a:rPr>
              <a:t>constituents </a:t>
            </a:r>
            <a:r>
              <a:rPr sz="1500" b="1" spc="-65" dirty="0">
                <a:latin typeface="Trebuchet MS"/>
                <a:cs typeface="Trebuchet MS"/>
              </a:rPr>
              <a:t>of </a:t>
            </a:r>
            <a:r>
              <a:rPr sz="1500" b="1" spc="-95" dirty="0">
                <a:latin typeface="Trebuchet MS"/>
                <a:cs typeface="Trebuchet MS"/>
              </a:rPr>
              <a:t>the  </a:t>
            </a:r>
            <a:r>
              <a:rPr sz="1500" b="1" spc="-80" dirty="0">
                <a:latin typeface="Trebuchet MS"/>
                <a:cs typeface="Trebuchet MS"/>
              </a:rPr>
              <a:t>sporophytes </a:t>
            </a:r>
            <a:r>
              <a:rPr sz="1500" b="1" spc="-65" dirty="0">
                <a:latin typeface="Trebuchet MS"/>
                <a:cs typeface="Trebuchet MS"/>
              </a:rPr>
              <a:t>of</a:t>
            </a:r>
            <a:r>
              <a:rPr sz="1500" b="1" spc="-145" dirty="0">
                <a:latin typeface="Trebuchet MS"/>
                <a:cs typeface="Trebuchet MS"/>
              </a:rPr>
              <a:t> </a:t>
            </a:r>
            <a:r>
              <a:rPr sz="1500" b="1" spc="-70" dirty="0">
                <a:latin typeface="Trebuchet MS"/>
                <a:cs typeface="Trebuchet MS"/>
              </a:rPr>
              <a:t>Marchantia.</a:t>
            </a:r>
            <a:endParaRPr sz="15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879</Words>
  <Application>Microsoft Office PowerPoint</Application>
  <PresentationFormat>On-screen Show (4:3)</PresentationFormat>
  <Paragraphs>100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Evolution of the sporophyte in  Brophytes</vt:lpstr>
      <vt:lpstr>Content</vt:lpstr>
      <vt:lpstr>Introduction</vt:lpstr>
      <vt:lpstr>Theory of sterilization</vt:lpstr>
      <vt:lpstr> First stage</vt:lpstr>
      <vt:lpstr>Second Stage</vt:lpstr>
      <vt:lpstr> Third Stage</vt:lpstr>
      <vt:lpstr> Forth Stage</vt:lpstr>
      <vt:lpstr> Fifth Stage</vt:lpstr>
      <vt:lpstr> Sixth Stage</vt:lpstr>
      <vt:lpstr>  Seventh Stage</vt:lpstr>
      <vt:lpstr> Eighth Stage</vt:lpstr>
      <vt:lpstr>Slide 13</vt:lpstr>
      <vt:lpstr>Reduction Theory</vt:lpstr>
      <vt:lpstr>The significant steps in the  reduction series are:-</vt:lpstr>
      <vt:lpstr>Slide 16</vt:lpstr>
      <vt:lpstr>Reference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 of the sporophyte in  Brophytes</dc:title>
  <dc:creator>Swapna</dc:creator>
  <cp:lastModifiedBy>swapnaa</cp:lastModifiedBy>
  <cp:revision>1</cp:revision>
  <dcterms:created xsi:type="dcterms:W3CDTF">2020-01-03T17:46:40Z</dcterms:created>
  <dcterms:modified xsi:type="dcterms:W3CDTF">2020-01-03T17:49:10Z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2018-08-07T00:00:00Z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2020-01-03T00:00:00Z</vt:filetime>
  </property>
</Properties>
</file>